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22"/>
  </p:notesMasterIdLst>
  <p:sldIdLst>
    <p:sldId id="304" r:id="rId3"/>
    <p:sldId id="379" r:id="rId4"/>
    <p:sldId id="458" r:id="rId5"/>
    <p:sldId id="404" r:id="rId6"/>
    <p:sldId id="399" r:id="rId7"/>
    <p:sldId id="442" r:id="rId8"/>
    <p:sldId id="463" r:id="rId9"/>
    <p:sldId id="464" r:id="rId10"/>
    <p:sldId id="465" r:id="rId11"/>
    <p:sldId id="462" r:id="rId12"/>
    <p:sldId id="423" r:id="rId13"/>
    <p:sldId id="461" r:id="rId14"/>
    <p:sldId id="459" r:id="rId15"/>
    <p:sldId id="460" r:id="rId16"/>
    <p:sldId id="396" r:id="rId17"/>
    <p:sldId id="417" r:id="rId18"/>
    <p:sldId id="435" r:id="rId19"/>
    <p:sldId id="446" r:id="rId20"/>
    <p:sldId id="44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81" autoAdjust="0"/>
  </p:normalViewPr>
  <p:slideViewPr>
    <p:cSldViewPr snapToGrid="0">
      <p:cViewPr varScale="1">
        <p:scale>
          <a:sx n="86" d="100"/>
          <a:sy n="86" d="100"/>
        </p:scale>
        <p:origin x="182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8DA94-E617-4389-95A0-D25ED4254FB6}"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A1680-A257-4736-96FB-3A47554CF3D6}" type="slidenum">
              <a:rPr lang="en-US" smtClean="0"/>
              <a:t>‹#›</a:t>
            </a:fld>
            <a:endParaRPr lang="en-US"/>
          </a:p>
        </p:txBody>
      </p:sp>
    </p:spTree>
    <p:extLst>
      <p:ext uri="{BB962C8B-B14F-4D97-AF65-F5344CB8AC3E}">
        <p14:creationId xmlns:p14="http://schemas.microsoft.com/office/powerpoint/2010/main" val="2879409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coming, and for the invitation to speak. I’m excited to talk to you about some of the work we’ve done around instruction-following models, both building tooling for them and also improving them. (15s)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CE5A1CE0-21E7-374D-91F8-0A8E93085B4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15635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note, I want to highlight one very interesting aspect of </a:t>
            </a:r>
            <a:r>
              <a:rPr lang="en-US" dirty="0" err="1"/>
              <a:t>AlpacaFarm</a:t>
            </a:r>
            <a:r>
              <a:rPr lang="en-US" dirty="0"/>
              <a:t> is that we can replicate some of the complex failure modes of RLHF, like overoptimization – which is a phenomenon that’s been observed by OpenAI but not too in academia. </a:t>
            </a:r>
          </a:p>
          <a:p>
            <a:endParaRPr lang="en-US" dirty="0"/>
          </a:p>
          <a:p>
            <a:r>
              <a:rPr lang="en-US" dirty="0"/>
              <a:t>In this plot, we plot how well we’ve optimized the RLHF objective on the x-axis, and preferences on the y-axis. In both human and </a:t>
            </a:r>
            <a:r>
              <a:rPr lang="en-US" dirty="0" err="1"/>
              <a:t>AlpacaFarm</a:t>
            </a:r>
            <a:r>
              <a:rPr lang="en-US" dirty="0"/>
              <a:t>, we see a unimodal behavior, where RLHF helps up to a point, where performance starts to degrade. On the other hand, if we design the simulator naively by just picking a single good GPT 4 prompt, we see very different </a:t>
            </a:r>
            <a:r>
              <a:rPr lang="en-US" dirty="0" err="1"/>
              <a:t>behaivor</a:t>
            </a:r>
            <a:r>
              <a:rPr lang="en-US" dirty="0"/>
              <a:t> due to the preference feedback being too noise free and easy to learn. (41)</a:t>
            </a:r>
          </a:p>
        </p:txBody>
      </p:sp>
      <p:sp>
        <p:nvSpPr>
          <p:cNvPr id="4" name="Slide Number Placeholder 3"/>
          <p:cNvSpPr>
            <a:spLocks noGrp="1"/>
          </p:cNvSpPr>
          <p:nvPr>
            <p:ph type="sldNum" sz="quarter" idx="5"/>
          </p:nvPr>
        </p:nvSpPr>
        <p:spPr/>
        <p:txBody>
          <a:bodyPr/>
          <a:lstStyle/>
          <a:p>
            <a:fld id="{95FA1680-A257-4736-96FB-3A47554CF3D6}" type="slidenum">
              <a:rPr lang="en-US" smtClean="0"/>
              <a:t>10</a:t>
            </a:fld>
            <a:endParaRPr lang="en-US"/>
          </a:p>
        </p:txBody>
      </p:sp>
    </p:spTree>
    <p:extLst>
      <p:ext uri="{BB962C8B-B14F-4D97-AF65-F5344CB8AC3E}">
        <p14:creationId xmlns:p14="http://schemas.microsoft.com/office/powerpoint/2010/main" val="2888755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more broadly, there’s been a trend of leveraging LLMs to accelerate LLM research itself.</a:t>
            </a:r>
          </a:p>
          <a:p>
            <a:r>
              <a:rPr lang="en-US" dirty="0"/>
              <a:t>Some examples include the recent textbooks are all you need paper, using GPT4 to explore better types of pretraining data, such as ‘textbook like data’, and there’s a really nice meta-analysis by </a:t>
            </a:r>
            <a:r>
              <a:rPr lang="en-US" dirty="0" err="1"/>
              <a:t>Yizhong</a:t>
            </a:r>
            <a:r>
              <a:rPr lang="en-US" dirty="0"/>
              <a:t> and colleagues at UW that uses the large number of instruction tuning datasets people are creating to understand how instruction data affects downstream performance.</a:t>
            </a:r>
          </a:p>
          <a:p>
            <a:endParaRPr lang="en-US" dirty="0"/>
          </a:p>
          <a:p>
            <a:r>
              <a:rPr lang="en-US" dirty="0"/>
              <a:t>Complementing this is some work on automated eval, including some work by my students on creating faster automated evaluations for developing new models, and you can see these ideas accelerating research, with the recent instruction backtranslation work using this type of eval extensively to study ablations and scaling experiments.</a:t>
            </a:r>
          </a:p>
          <a:p>
            <a:endParaRPr lang="en-US" dirty="0"/>
          </a:p>
          <a:p>
            <a:r>
              <a:rPr lang="en-US" dirty="0"/>
              <a:t>I want to close this section up by highlighting that the goal here isn’t to replace or surpass high-quality human annotation – we have some of the earliest work highlighting the pitfalls of using LM based evaluation. Instead, the techniques here are useful in the prototyping and R&amp;D phase, where human evaluation and annotation might be too slow or expensive. (60)</a:t>
            </a:r>
          </a:p>
        </p:txBody>
      </p:sp>
      <p:sp>
        <p:nvSpPr>
          <p:cNvPr id="4" name="Slide Number Placeholder 3"/>
          <p:cNvSpPr>
            <a:spLocks noGrp="1"/>
          </p:cNvSpPr>
          <p:nvPr>
            <p:ph type="sldNum" sz="quarter" idx="5"/>
          </p:nvPr>
        </p:nvSpPr>
        <p:spPr/>
        <p:txBody>
          <a:bodyPr/>
          <a:lstStyle/>
          <a:p>
            <a:fld id="{95FA1680-A257-4736-96FB-3A47554CF3D6}" type="slidenum">
              <a:rPr lang="en-US" smtClean="0"/>
              <a:t>11</a:t>
            </a:fld>
            <a:endParaRPr lang="en-US"/>
          </a:p>
        </p:txBody>
      </p:sp>
    </p:spTree>
    <p:extLst>
      <p:ext uri="{BB962C8B-B14F-4D97-AF65-F5344CB8AC3E}">
        <p14:creationId xmlns:p14="http://schemas.microsoft.com/office/powerpoint/2010/main" val="2691811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end with one example of a recent work that relies on open models, and some of the instruction-tuning work that we’ve done. </a:t>
            </a:r>
          </a:p>
          <a:p>
            <a:endParaRPr lang="en-US" dirty="0"/>
          </a:p>
          <a:p>
            <a:r>
              <a:rPr lang="en-US" dirty="0"/>
              <a:t>Generative watermarking of text provides a powerful promise – the ability to not only identify LLM generated text, but also do so with provable guarantees of false positive rates. A truly robust, distortion-free watermark would be enormously impactful to combatting disinformation and misuse.</a:t>
            </a:r>
          </a:p>
          <a:p>
            <a:endParaRPr lang="en-US" dirty="0"/>
          </a:p>
          <a:p>
            <a:r>
              <a:rPr lang="en-US" dirty="0"/>
              <a:t>However, major challenges remain. Existing watermarks are easy to detect, but induce a strong distortion, and it’s not clear if these watermarks are particularly robust.</a:t>
            </a:r>
          </a:p>
          <a:p>
            <a:endParaRPr lang="en-US" dirty="0"/>
          </a:p>
          <a:p>
            <a:r>
              <a:rPr lang="en-US" dirty="0"/>
              <a:t>In recent work, some co-authors and I show that there are distortion-free, and robust watermarks. (35)</a:t>
            </a:r>
          </a:p>
        </p:txBody>
      </p:sp>
      <p:sp>
        <p:nvSpPr>
          <p:cNvPr id="4" name="Slide Number Placeholder 3"/>
          <p:cNvSpPr>
            <a:spLocks noGrp="1"/>
          </p:cNvSpPr>
          <p:nvPr>
            <p:ph type="sldNum" sz="quarter" idx="5"/>
          </p:nvPr>
        </p:nvSpPr>
        <p:spPr/>
        <p:txBody>
          <a:bodyPr/>
          <a:lstStyle/>
          <a:p>
            <a:fld id="{95FA1680-A257-4736-96FB-3A47554CF3D6}" type="slidenum">
              <a:rPr lang="en-US" smtClean="0"/>
              <a:t>12</a:t>
            </a:fld>
            <a:endParaRPr lang="en-US"/>
          </a:p>
        </p:txBody>
      </p:sp>
    </p:spTree>
    <p:extLst>
      <p:ext uri="{BB962C8B-B14F-4D97-AF65-F5344CB8AC3E}">
        <p14:creationId xmlns:p14="http://schemas.microsoft.com/office/powerpoint/2010/main" val="2735457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conceptual idea is extremely simple – we draw a long, random sequence which we call the watermark key.</a:t>
            </a:r>
          </a:p>
          <a:p>
            <a:endParaRPr lang="en-US" dirty="0"/>
          </a:p>
          <a:p>
            <a:r>
              <a:rPr lang="en-US" dirty="0"/>
              <a:t>To generate a piece of text, we use an unpublished trick by Scott Aaronson where we take the log-ratio of the key and the language mode’s </a:t>
            </a:r>
            <a:r>
              <a:rPr lang="en-US" dirty="0" err="1"/>
              <a:t>softmax</a:t>
            </a:r>
            <a:r>
              <a:rPr lang="en-US" dirty="0"/>
              <a:t>, and return the minimum index. </a:t>
            </a:r>
          </a:p>
          <a:p>
            <a:r>
              <a:rPr lang="en-US" dirty="0"/>
              <a:t>With a bit of work, one can show that this is distortion free, in the sense that if we randomize over the key, we get exactly the original language model distribution.</a:t>
            </a:r>
          </a:p>
          <a:p>
            <a:endParaRPr lang="en-US" dirty="0"/>
          </a:p>
          <a:p>
            <a:r>
              <a:rPr lang="en-US" dirty="0"/>
              <a:t>To detect the watermark, we try to align the watermark key to the generated text sequence by minimizing the </a:t>
            </a:r>
            <a:r>
              <a:rPr lang="en-US" dirty="0" err="1"/>
              <a:t>levenshtein</a:t>
            </a:r>
            <a:r>
              <a:rPr lang="en-US" dirty="0"/>
              <a:t> distance defined by a particular distance metric. Comparing this against the </a:t>
            </a:r>
            <a:r>
              <a:rPr lang="en-US" dirty="0" err="1"/>
              <a:t>levenshtein</a:t>
            </a:r>
            <a:r>
              <a:rPr lang="en-US" dirty="0"/>
              <a:t> costs of random other keys allows us to generate a p-value with false positive rate guarantees., and this procedure is robust to any </a:t>
            </a:r>
            <a:r>
              <a:rPr lang="en-US" dirty="0" err="1"/>
              <a:t>levenshtein</a:t>
            </a:r>
            <a:r>
              <a:rPr lang="en-US" dirty="0"/>
              <a:t> distance distortion by construction. (48)</a:t>
            </a:r>
          </a:p>
        </p:txBody>
      </p:sp>
      <p:sp>
        <p:nvSpPr>
          <p:cNvPr id="4" name="Slide Number Placeholder 3"/>
          <p:cNvSpPr>
            <a:spLocks noGrp="1"/>
          </p:cNvSpPr>
          <p:nvPr>
            <p:ph type="sldNum" sz="quarter" idx="5"/>
          </p:nvPr>
        </p:nvSpPr>
        <p:spPr/>
        <p:txBody>
          <a:bodyPr/>
          <a:lstStyle/>
          <a:p>
            <a:fld id="{95FA1680-A257-4736-96FB-3A47554CF3D6}" type="slidenum">
              <a:rPr lang="en-US" smtClean="0"/>
              <a:t>13</a:t>
            </a:fld>
            <a:endParaRPr lang="en-US"/>
          </a:p>
        </p:txBody>
      </p:sp>
    </p:spTree>
    <p:extLst>
      <p:ext uri="{BB962C8B-B14F-4D97-AF65-F5344CB8AC3E}">
        <p14:creationId xmlns:p14="http://schemas.microsoft.com/office/powerpoint/2010/main" val="188427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related to open models, or the Alpaca work? </a:t>
            </a:r>
          </a:p>
          <a:p>
            <a:endParaRPr lang="en-US" dirty="0"/>
          </a:p>
          <a:p>
            <a:r>
              <a:rPr lang="en-US" dirty="0"/>
              <a:t>Well, to begin with, existing API models don’t provide full log probabilities, making this type of watermarking research not possible. On the left, we show the performance of our </a:t>
            </a:r>
            <a:r>
              <a:rPr lang="en-US" dirty="0" err="1"/>
              <a:t>watermarkin</a:t>
            </a:r>
            <a:r>
              <a:rPr lang="en-US" dirty="0"/>
              <a:t> dashed blue, compared to prior work in orange with the y-axis being the average false positive rate for watermarking </a:t>
            </a:r>
            <a:r>
              <a:rPr lang="en-US" dirty="0" err="1"/>
              <a:t>LLaMA</a:t>
            </a:r>
            <a:r>
              <a:rPr lang="en-US" dirty="0"/>
              <a:t> models on </a:t>
            </a:r>
            <a:r>
              <a:rPr lang="en-US" dirty="0" err="1"/>
              <a:t>openwebtext</a:t>
            </a:r>
            <a:r>
              <a:rPr lang="en-US" dirty="0"/>
              <a:t>. Open models with the ability to measure the full log probability vector enables this type of safety research.</a:t>
            </a:r>
          </a:p>
          <a:p>
            <a:endParaRPr lang="en-US" dirty="0"/>
          </a:p>
          <a:p>
            <a:r>
              <a:rPr lang="en-US" dirty="0"/>
              <a:t>On the right, we show that while watermarking works incredibly well for language modeling, it does not work so well for instruction tuning. Using the Alpaca models and </a:t>
            </a:r>
            <a:r>
              <a:rPr lang="en-US" dirty="0" err="1"/>
              <a:t>AlpacaFarm’s</a:t>
            </a:r>
            <a:r>
              <a:rPr lang="en-US" dirty="0"/>
              <a:t> evaluation set, we can see if instruction tuning models can be watermarked. We find that distortion-free watermarks like our own do much worse in this setting, providing powerful watermarks only ~ 30% of the time. On the other hand, distortion-inducing watermarks like prior work lead to major performance losses, and we find that a LLaMA-2-chat model has </a:t>
            </a:r>
            <a:r>
              <a:rPr lang="en-US" dirty="0" err="1"/>
              <a:t>AlpacaEval</a:t>
            </a:r>
            <a:r>
              <a:rPr lang="en-US" dirty="0"/>
              <a:t> win rates that go from 70 to 50%.  (60)</a:t>
            </a:r>
          </a:p>
        </p:txBody>
      </p:sp>
      <p:sp>
        <p:nvSpPr>
          <p:cNvPr id="4" name="Slide Number Placeholder 3"/>
          <p:cNvSpPr>
            <a:spLocks noGrp="1"/>
          </p:cNvSpPr>
          <p:nvPr>
            <p:ph type="sldNum" sz="quarter" idx="5"/>
          </p:nvPr>
        </p:nvSpPr>
        <p:spPr/>
        <p:txBody>
          <a:bodyPr/>
          <a:lstStyle/>
          <a:p>
            <a:fld id="{95FA1680-A257-4736-96FB-3A47554CF3D6}" type="slidenum">
              <a:rPr lang="en-US" smtClean="0"/>
              <a:t>14</a:t>
            </a:fld>
            <a:endParaRPr lang="en-US"/>
          </a:p>
        </p:txBody>
      </p:sp>
    </p:spTree>
    <p:extLst>
      <p:ext uri="{BB962C8B-B14F-4D97-AF65-F5344CB8AC3E}">
        <p14:creationId xmlns:p14="http://schemas.microsoft.com/office/powerpoint/2010/main" val="45204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 I want to end with a few takeaways – the first being the importance of doing open, replicable work on LLMs for accountability and transparency. </a:t>
            </a:r>
          </a:p>
          <a:p>
            <a:endParaRPr lang="en-US" dirty="0"/>
          </a:p>
          <a:p>
            <a:r>
              <a:rPr lang="en-US" dirty="0"/>
              <a:t>But beyond this, these models are enabling faster and better research into these instruction-following models, and I expect to see an explosion in the diversity of approaches and ideas in the coming year.</a:t>
            </a:r>
          </a:p>
          <a:p>
            <a:endParaRPr lang="en-US" dirty="0"/>
          </a:p>
          <a:p>
            <a:r>
              <a:rPr lang="en-US" dirty="0"/>
              <a:t>Finally, I presented one example of how both the open LM ecosystem, and the tooling we’ve build for studying LLMs can help research like watermarking. Ironically, watermarking is one of the major advantages of API only access,  as watermarking requires cooperation from the LM provider. (*36)</a:t>
            </a:r>
          </a:p>
        </p:txBody>
      </p:sp>
      <p:sp>
        <p:nvSpPr>
          <p:cNvPr id="4" name="Slide Number Placeholder 3"/>
          <p:cNvSpPr>
            <a:spLocks noGrp="1"/>
          </p:cNvSpPr>
          <p:nvPr>
            <p:ph type="sldNum" sz="quarter" idx="5"/>
          </p:nvPr>
        </p:nvSpPr>
        <p:spPr/>
        <p:txBody>
          <a:bodyPr/>
          <a:lstStyle/>
          <a:p>
            <a:fld id="{95FA1680-A257-4736-96FB-3A47554CF3D6}" type="slidenum">
              <a:rPr lang="en-US" smtClean="0"/>
              <a:t>15</a:t>
            </a:fld>
            <a:endParaRPr lang="en-US"/>
          </a:p>
        </p:txBody>
      </p:sp>
    </p:spTree>
    <p:extLst>
      <p:ext uri="{BB962C8B-B14F-4D97-AF65-F5344CB8AC3E}">
        <p14:creationId xmlns:p14="http://schemas.microsoft.com/office/powerpoint/2010/main" val="404933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A1680-A257-4736-96FB-3A47554CF3D6}" type="slidenum">
              <a:rPr lang="en-US" smtClean="0"/>
              <a:t>17</a:t>
            </a:fld>
            <a:endParaRPr lang="en-US"/>
          </a:p>
        </p:txBody>
      </p:sp>
    </p:spTree>
    <p:extLst>
      <p:ext uri="{BB962C8B-B14F-4D97-AF65-F5344CB8AC3E}">
        <p14:creationId xmlns:p14="http://schemas.microsoft.com/office/powerpoint/2010/main" val="264058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Large language models are having a moment – with </a:t>
            </a:r>
            <a:r>
              <a:rPr lang="en-US" i="0" dirty="0" err="1"/>
              <a:t>google’s</a:t>
            </a:r>
            <a:r>
              <a:rPr lang="en-US" i="0" dirty="0"/>
              <a:t> </a:t>
            </a:r>
            <a:r>
              <a:rPr lang="en-US" i="0" dirty="0" err="1"/>
              <a:t>PaLM</a:t>
            </a:r>
            <a:r>
              <a:rPr lang="en-US" i="0" dirty="0"/>
              <a:t> models achieving remarkably good performance on challenging benchmarks such as </a:t>
            </a:r>
            <a:r>
              <a:rPr lang="en-US" i="0" dirty="0" err="1"/>
              <a:t>bigBench</a:t>
            </a:r>
            <a:r>
              <a:rPr lang="en-US" i="0" dirty="0"/>
              <a:t>, and OpenAI’s gpt4 achieving remarkably good performance on a number of professional exams (15s)</a:t>
            </a:r>
          </a:p>
        </p:txBody>
      </p:sp>
      <p:sp>
        <p:nvSpPr>
          <p:cNvPr id="4" name="Slide Number Placeholder 3"/>
          <p:cNvSpPr>
            <a:spLocks noGrp="1"/>
          </p:cNvSpPr>
          <p:nvPr>
            <p:ph type="sldNum" sz="quarter" idx="5"/>
          </p:nvPr>
        </p:nvSpPr>
        <p:spPr/>
        <p:txBody>
          <a:bodyPr/>
          <a:lstStyle/>
          <a:p>
            <a:fld id="{95FA1680-A257-4736-96FB-3A47554CF3D6}" type="slidenum">
              <a:rPr lang="en-US" smtClean="0"/>
              <a:t>2</a:t>
            </a:fld>
            <a:endParaRPr lang="en-US"/>
          </a:p>
        </p:txBody>
      </p:sp>
    </p:spTree>
    <p:extLst>
      <p:ext uri="{BB962C8B-B14F-4D97-AF65-F5344CB8AC3E}">
        <p14:creationId xmlns:p14="http://schemas.microsoft.com/office/powerpoint/2010/main" val="338066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while these advances are impressive, much of these advances are happening increasingly behind closed doors. On the top left is a quote from around the GPT-4 release, where OpenAI elected not to release any details about their systems, with a large part of that decision being driven by competitive pressures.</a:t>
            </a:r>
          </a:p>
          <a:p>
            <a:endParaRPr lang="en-US" dirty="0"/>
          </a:p>
          <a:p>
            <a:r>
              <a:rPr lang="en-US" dirty="0"/>
              <a:t>On the top right is the twitter message where many of us in the research community learned that the text-davinci-002 model is not related to the </a:t>
            </a:r>
            <a:r>
              <a:rPr lang="en-US" dirty="0" err="1"/>
              <a:t>instructGPT</a:t>
            </a:r>
            <a:r>
              <a:rPr lang="en-US" dirty="0"/>
              <a:t> paper at all, and the closest comparable model was a model not available to the public called text-davinciplus-002. </a:t>
            </a:r>
          </a:p>
          <a:p>
            <a:endParaRPr lang="en-US" dirty="0"/>
          </a:p>
          <a:p>
            <a:r>
              <a:rPr lang="en-US" dirty="0"/>
              <a:t>I’ve picked out two examples from OpenAI because they’ve been at the center of the conversation, but they’re not an outlier in the landscape of proprietary LMs, as shown by this chart on the bottom produced by colleagues at Stanford evaluating different vendors for compliance with EU’s AI transparency regulations. Indeed, other vendors like cohere, anthropic, ai21, and aleph alpha are all similar. (53)</a:t>
            </a:r>
          </a:p>
        </p:txBody>
      </p:sp>
      <p:sp>
        <p:nvSpPr>
          <p:cNvPr id="4" name="Slide Number Placeholder 3"/>
          <p:cNvSpPr>
            <a:spLocks noGrp="1"/>
          </p:cNvSpPr>
          <p:nvPr>
            <p:ph type="sldNum" sz="quarter" idx="5"/>
          </p:nvPr>
        </p:nvSpPr>
        <p:spPr/>
        <p:txBody>
          <a:bodyPr/>
          <a:lstStyle/>
          <a:p>
            <a:fld id="{95FA1680-A257-4736-96FB-3A47554CF3D6}" type="slidenum">
              <a:rPr lang="en-US" smtClean="0"/>
              <a:t>3</a:t>
            </a:fld>
            <a:endParaRPr lang="en-US"/>
          </a:p>
        </p:txBody>
      </p:sp>
    </p:spTree>
    <p:extLst>
      <p:ext uri="{BB962C8B-B14F-4D97-AF65-F5344CB8AC3E}">
        <p14:creationId xmlns:p14="http://schemas.microsoft.com/office/powerpoint/2010/main" val="19278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increasingly going to be a problem – API only access limits our ability to understand and improve these models, and this is not even beginning to get at the issues associated with LLM vendors potentially changing and deprecating models.</a:t>
            </a:r>
          </a:p>
          <a:p>
            <a:endParaRPr lang="en-US" dirty="0"/>
          </a:p>
          <a:p>
            <a:r>
              <a:rPr lang="en-US" dirty="0"/>
              <a:t>As examples, some of the work in my group has studied aspects of trustworthiness, like LLM’s ability to refuse dual use instructions, or the types of political values that LLMs reflect from their training data. However, the API only access makes it hard to study interventions – can we watermark the text, or improve RLHF to better combat LLM based spammers? Can we fine-tune models to be more steerable or adopt neutral points of view? </a:t>
            </a:r>
          </a:p>
          <a:p>
            <a:endParaRPr lang="en-US" dirty="0"/>
          </a:p>
          <a:p>
            <a:r>
              <a:rPr lang="en-US" dirty="0"/>
              <a:t>Even worse, many of the key scientific ingredients like reinforcement learning from human feedback (or RLHF) have not been studied much at all outside of the LLM vendors, making discussions regarding existing interventions mostly hearsay and folklore. (51)</a:t>
            </a:r>
          </a:p>
          <a:p>
            <a:endParaRPr lang="en-US" dirty="0"/>
          </a:p>
        </p:txBody>
      </p:sp>
      <p:sp>
        <p:nvSpPr>
          <p:cNvPr id="4" name="Slide Number Placeholder 3"/>
          <p:cNvSpPr>
            <a:spLocks noGrp="1"/>
          </p:cNvSpPr>
          <p:nvPr>
            <p:ph type="sldNum" sz="quarter" idx="5"/>
          </p:nvPr>
        </p:nvSpPr>
        <p:spPr/>
        <p:txBody>
          <a:bodyPr/>
          <a:lstStyle/>
          <a:p>
            <a:fld id="{95FA1680-A257-4736-96FB-3A47554CF3D6}" type="slidenum">
              <a:rPr lang="en-US" smtClean="0"/>
              <a:t>4</a:t>
            </a:fld>
            <a:endParaRPr lang="en-US"/>
          </a:p>
        </p:txBody>
      </p:sp>
    </p:spTree>
    <p:extLst>
      <p:ext uri="{BB962C8B-B14F-4D97-AF65-F5344CB8AC3E}">
        <p14:creationId xmlns:p14="http://schemas.microsoft.com/office/powerpoint/2010/main" val="219094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we set out to try to build low-cost experimental environments for studying LLMs past the pre-training phase. </a:t>
            </a:r>
          </a:p>
          <a:p>
            <a:r>
              <a:rPr lang="en-US" dirty="0"/>
              <a:t>Our goal here isn’t going to be to replicate or replace ChatGPT, but to substantially lower the cost of prototyping and developing new LLM tuning algorithms.</a:t>
            </a:r>
          </a:p>
          <a:p>
            <a:endParaRPr lang="en-US" dirty="0"/>
          </a:p>
          <a:p>
            <a:r>
              <a:rPr lang="en-US" dirty="0"/>
              <a:t>In particular, we focused on a few major issues. The first two are the cost and replicability challenges associated with crowdsourced annotation in supervised fine-tuning and reinforcement learning. Machine learning, as a field, has advanced on the back of replicable and standardized benchmarks and datasets, and so we set out to build something comparable for RLHF.</a:t>
            </a:r>
          </a:p>
          <a:p>
            <a:r>
              <a:rPr lang="en-US" dirty="0"/>
              <a:t>The other major issue we found was the lack of a validated and working implementation of RLHF baselines – the works before us had evaluated on extremely simple tasks like summarization that turned out not to transfer much at all to open ended instruction following.</a:t>
            </a:r>
          </a:p>
          <a:p>
            <a:endParaRPr lang="en-US" dirty="0"/>
          </a:p>
          <a:p>
            <a:r>
              <a:rPr lang="en-US" dirty="0"/>
              <a:t>Building this environment was going to be key to answering many of our most pressing questions – like the impact of instruction tuning vs reinforcement learning, and the types of changes that RLHF makes on a model.  (60)</a:t>
            </a:r>
          </a:p>
        </p:txBody>
      </p:sp>
      <p:sp>
        <p:nvSpPr>
          <p:cNvPr id="4" name="Slide Number Placeholder 3"/>
          <p:cNvSpPr>
            <a:spLocks noGrp="1"/>
          </p:cNvSpPr>
          <p:nvPr>
            <p:ph type="sldNum" sz="quarter" idx="5"/>
          </p:nvPr>
        </p:nvSpPr>
        <p:spPr/>
        <p:txBody>
          <a:bodyPr/>
          <a:lstStyle/>
          <a:p>
            <a:fld id="{95FA1680-A257-4736-96FB-3A47554CF3D6}" type="slidenum">
              <a:rPr lang="en-US" smtClean="0"/>
              <a:t>5</a:t>
            </a:fld>
            <a:endParaRPr lang="en-US"/>
          </a:p>
        </p:txBody>
      </p:sp>
    </p:spTree>
    <p:extLst>
      <p:ext uri="{BB962C8B-B14F-4D97-AF65-F5344CB8AC3E}">
        <p14:creationId xmlns:p14="http://schemas.microsoft.com/office/powerpoint/2010/main" val="1542332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this happen, over the past few months we developed three linked projects – Alpaca, which is a simple baseline for supervised finetuning, </a:t>
            </a:r>
            <a:r>
              <a:rPr lang="en-US" dirty="0" err="1"/>
              <a:t>AlpacaFarm</a:t>
            </a:r>
            <a:r>
              <a:rPr lang="en-US" dirty="0"/>
              <a:t>, which is shown on this slide, which is a simulator for the full RLHF pipeline that reduces the cost and time of doing alignment research, and </a:t>
            </a:r>
            <a:r>
              <a:rPr lang="en-US" dirty="0" err="1"/>
              <a:t>AlpacaEval</a:t>
            </a:r>
            <a:r>
              <a:rPr lang="en-US" dirty="0"/>
              <a:t>, which is a low-cost automatic evaluator that is useful for guiding model development and hyperparameter tuning.</a:t>
            </a:r>
          </a:p>
          <a:p>
            <a:endParaRPr lang="en-US" dirty="0"/>
          </a:p>
          <a:p>
            <a:r>
              <a:rPr lang="en-US" dirty="0"/>
              <a:t>All of these components leverage an idea that’s become fairly standard now – using GPT4 as a simulated annotator in place of a </a:t>
            </a:r>
            <a:r>
              <a:rPr lang="en-US" dirty="0" err="1"/>
              <a:t>crowdworker</a:t>
            </a:r>
            <a:r>
              <a:rPr lang="en-US" dirty="0"/>
              <a:t>.</a:t>
            </a:r>
          </a:p>
          <a:p>
            <a:endParaRPr lang="en-US" dirty="0"/>
          </a:p>
          <a:p>
            <a:r>
              <a:rPr lang="en-US" dirty="0"/>
              <a:t>Together, these systems provide tooling to make R&amp;D for large language models much cheaper and easier. We’ll talk about one example of how we’ve used some of these components to do research, but first I want to talk about the </a:t>
            </a:r>
            <a:r>
              <a:rPr lang="en-US" dirty="0" err="1"/>
              <a:t>AlpacaFarm</a:t>
            </a:r>
            <a:r>
              <a:rPr lang="en-US" dirty="0"/>
              <a:t> simulator. (45)</a:t>
            </a:r>
          </a:p>
        </p:txBody>
      </p:sp>
      <p:sp>
        <p:nvSpPr>
          <p:cNvPr id="4" name="Slide Number Placeholder 3"/>
          <p:cNvSpPr>
            <a:spLocks noGrp="1"/>
          </p:cNvSpPr>
          <p:nvPr>
            <p:ph type="sldNum" sz="quarter" idx="5"/>
          </p:nvPr>
        </p:nvSpPr>
        <p:spPr/>
        <p:txBody>
          <a:bodyPr/>
          <a:lstStyle/>
          <a:p>
            <a:fld id="{95FA1680-A257-4736-96FB-3A47554CF3D6}" type="slidenum">
              <a:rPr lang="en-US" smtClean="0"/>
              <a:t>6</a:t>
            </a:fld>
            <a:endParaRPr lang="en-US"/>
          </a:p>
        </p:txBody>
      </p:sp>
    </p:spTree>
    <p:extLst>
      <p:ext uri="{BB962C8B-B14F-4D97-AF65-F5344CB8AC3E}">
        <p14:creationId xmlns:p14="http://schemas.microsoft.com/office/powerpoint/2010/main" val="326514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you might ask is – is using GPT4 as a simulated annotator a reasonable thing to do? It turns out that it’s a reasonable proxy for our goals. First, we find that GPT4 agrees with human annotators about as often as humans – shown as the orange and blue dots respectively, while the GPT4 annotator is 20 times cheaper. </a:t>
            </a:r>
          </a:p>
          <a:p>
            <a:endParaRPr lang="en-US" dirty="0"/>
          </a:p>
          <a:p>
            <a:r>
              <a:rPr lang="en-US" dirty="0"/>
              <a:t>The real test though, is whether conclusions from these simulated annotators transfer to actual human evaluators, and the plot on the right shows that systems that are rated as being high-quality by </a:t>
            </a:r>
            <a:r>
              <a:rPr lang="en-US" dirty="0" err="1"/>
              <a:t>AlpacaFarm</a:t>
            </a:r>
            <a:r>
              <a:rPr lang="en-US" dirty="0"/>
              <a:t> have nearly exactly the same ranking under human annotators, where the x and y- axes here represent the win rate of a model against text-davinci-003. (35)</a:t>
            </a:r>
          </a:p>
        </p:txBody>
      </p:sp>
      <p:sp>
        <p:nvSpPr>
          <p:cNvPr id="4" name="Slide Number Placeholder 3"/>
          <p:cNvSpPr>
            <a:spLocks noGrp="1"/>
          </p:cNvSpPr>
          <p:nvPr>
            <p:ph type="sldNum" sz="quarter" idx="5"/>
          </p:nvPr>
        </p:nvSpPr>
        <p:spPr/>
        <p:txBody>
          <a:bodyPr/>
          <a:lstStyle/>
          <a:p>
            <a:fld id="{95FA1680-A257-4736-96FB-3A47554CF3D6}" type="slidenum">
              <a:rPr lang="en-US" smtClean="0"/>
              <a:t>7</a:t>
            </a:fld>
            <a:endParaRPr lang="en-US"/>
          </a:p>
        </p:txBody>
      </p:sp>
    </p:spTree>
    <p:extLst>
      <p:ext uri="{BB962C8B-B14F-4D97-AF65-F5344CB8AC3E}">
        <p14:creationId xmlns:p14="http://schemas.microsoft.com/office/powerpoint/2010/main" val="303519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re-implemented a large number of canonical RLHF algorithms, tuned and trained these models on the </a:t>
            </a:r>
            <a:r>
              <a:rPr lang="en-US" dirty="0" err="1"/>
              <a:t>AlpacaFarm</a:t>
            </a:r>
            <a:r>
              <a:rPr lang="en-US" dirty="0"/>
              <a:t> simulator. The numbers here are win-rates against text-davinci-003 on an instruction-tuning evaluation set we validated against real user interactions on the Alpaca Demo. These simulator results are some of the first replications of OpenAI’s </a:t>
            </a:r>
            <a:r>
              <a:rPr lang="en-US" dirty="0" err="1"/>
              <a:t>instructGPT</a:t>
            </a:r>
            <a:r>
              <a:rPr lang="en-US" dirty="0"/>
              <a:t> paper in an open setting, and show substantial gains via PPO. </a:t>
            </a:r>
          </a:p>
          <a:p>
            <a:endParaRPr lang="en-US" dirty="0"/>
          </a:p>
          <a:p>
            <a:r>
              <a:rPr lang="en-US" dirty="0"/>
              <a:t>But we went further than that, and re-did our entire experimental setup using humans, training these models on carefully selected </a:t>
            </a:r>
            <a:r>
              <a:rPr lang="en-US" dirty="0" err="1"/>
              <a:t>crowdworkers</a:t>
            </a:r>
            <a:r>
              <a:rPr lang="en-US" dirty="0"/>
              <a:t> from Amazon </a:t>
            </a:r>
            <a:r>
              <a:rPr lang="en-US" dirty="0" err="1"/>
              <a:t>Mturk</a:t>
            </a:r>
            <a:r>
              <a:rPr lang="en-US" dirty="0"/>
              <a:t>. We find nearly identical results, with PPO continuing to perform well, validating the simulator as well as our reference implementations. (36)</a:t>
            </a:r>
          </a:p>
        </p:txBody>
      </p:sp>
      <p:sp>
        <p:nvSpPr>
          <p:cNvPr id="4" name="Slide Number Placeholder 3"/>
          <p:cNvSpPr>
            <a:spLocks noGrp="1"/>
          </p:cNvSpPr>
          <p:nvPr>
            <p:ph type="sldNum" sz="quarter" idx="5"/>
          </p:nvPr>
        </p:nvSpPr>
        <p:spPr/>
        <p:txBody>
          <a:bodyPr/>
          <a:lstStyle/>
          <a:p>
            <a:fld id="{95FA1680-A257-4736-96FB-3A47554CF3D6}" type="slidenum">
              <a:rPr lang="en-US" smtClean="0"/>
              <a:t>8</a:t>
            </a:fld>
            <a:endParaRPr lang="en-US"/>
          </a:p>
        </p:txBody>
      </p:sp>
    </p:spTree>
    <p:extLst>
      <p:ext uri="{BB962C8B-B14F-4D97-AF65-F5344CB8AC3E}">
        <p14:creationId xmlns:p14="http://schemas.microsoft.com/office/powerpoint/2010/main" val="1029636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re-implemented a large number of canonical RLHF algorithms, tuned and trained these models on the </a:t>
            </a:r>
            <a:r>
              <a:rPr lang="en-US" dirty="0" err="1"/>
              <a:t>AlpacaFarm</a:t>
            </a:r>
            <a:r>
              <a:rPr lang="en-US" dirty="0"/>
              <a:t> simulator. The numbers here are win-rates against text-davinci-003 on an instruction-tuning evaluation set we validated against real user interactions on the Alpaca Demo. These simulator results are some of the first replications of OpenAI’s </a:t>
            </a:r>
            <a:r>
              <a:rPr lang="en-US" dirty="0" err="1"/>
              <a:t>instructGPT</a:t>
            </a:r>
            <a:r>
              <a:rPr lang="en-US" dirty="0"/>
              <a:t> paper in an open setting, and show substantial gains via PPO. </a:t>
            </a:r>
          </a:p>
          <a:p>
            <a:endParaRPr lang="en-US" dirty="0"/>
          </a:p>
          <a:p>
            <a:r>
              <a:rPr lang="en-US" dirty="0"/>
              <a:t>But we went further than that, and re-did our entire experimental setup using humans, training these models on carefully selected </a:t>
            </a:r>
            <a:r>
              <a:rPr lang="en-US" dirty="0" err="1"/>
              <a:t>crowdworkers</a:t>
            </a:r>
            <a:r>
              <a:rPr lang="en-US" dirty="0"/>
              <a:t> from Amazon </a:t>
            </a:r>
            <a:r>
              <a:rPr lang="en-US" dirty="0" err="1"/>
              <a:t>Mturk</a:t>
            </a:r>
            <a:r>
              <a:rPr lang="en-US" dirty="0"/>
              <a:t>. We find nearly identical results, with PPO continuing to perform well, validating the simulator as well as our reference implementations. (36)</a:t>
            </a:r>
          </a:p>
        </p:txBody>
      </p:sp>
      <p:sp>
        <p:nvSpPr>
          <p:cNvPr id="4" name="Slide Number Placeholder 3"/>
          <p:cNvSpPr>
            <a:spLocks noGrp="1"/>
          </p:cNvSpPr>
          <p:nvPr>
            <p:ph type="sldNum" sz="quarter" idx="5"/>
          </p:nvPr>
        </p:nvSpPr>
        <p:spPr/>
        <p:txBody>
          <a:bodyPr/>
          <a:lstStyle/>
          <a:p>
            <a:fld id="{95FA1680-A257-4736-96FB-3A47554CF3D6}" type="slidenum">
              <a:rPr lang="en-US" smtClean="0"/>
              <a:t>9</a:t>
            </a:fld>
            <a:endParaRPr lang="en-US"/>
          </a:p>
        </p:txBody>
      </p:sp>
    </p:spTree>
    <p:extLst>
      <p:ext uri="{BB962C8B-B14F-4D97-AF65-F5344CB8AC3E}">
        <p14:creationId xmlns:p14="http://schemas.microsoft.com/office/powerpoint/2010/main" val="194813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FE4E-2CA1-416C-A7FE-D2A6F7906C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191FB9-323F-4043-A440-40D4C804A4D1}"/>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38B9B5-61CC-4126-9F4E-EBD19219403E}"/>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CE4863D4-870C-4524-B450-A354C52094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60B732-56C3-46C4-B615-5D7534ABA237}"/>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72199560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3C5B-E0F4-4F04-93C1-A27FC6A6CA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EEF90A-3286-4ED3-B685-8DC5E2E19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1E1CE-F903-411D-8593-85602777567C}"/>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B7226CB6-E375-4F42-A368-0BB1F80759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491EB8-B72C-4816-9BA0-E14D112C98A1}"/>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26717018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9B1DB1-018C-47AD-BC9F-0391B1C8B816}"/>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CA3593-A5C2-4327-B82B-B3BD1B97E3E8}"/>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43B56C-E5E1-4772-B99B-CE5BE2AA9063}"/>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11588F34-62CC-4498-85B7-3887FFD958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E177D2-24A0-463A-98F8-444C4F1EF2B8}"/>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13318085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5F2887-0B16-FA47-B64D-75964E8E01FC}"/>
              </a:ext>
            </a:extLst>
          </p:cNvPr>
          <p:cNvSpPr>
            <a:spLocks noChangeArrowheads="1"/>
          </p:cNvSpPr>
          <p:nvPr/>
        </p:nvSpPr>
        <p:spPr bwMode="auto">
          <a:xfrm>
            <a:off x="1" y="6409267"/>
            <a:ext cx="12206817" cy="457200"/>
          </a:xfrm>
          <a:prstGeom prst="rect">
            <a:avLst/>
          </a:prstGeom>
          <a:solidFill>
            <a:schemeClr val="bg2"/>
          </a:solidFill>
          <a:ln w="9525">
            <a:solidFill>
              <a:schemeClr val="bg1">
                <a:lumMod val="85000"/>
              </a:schemeClr>
            </a:solidFill>
            <a:miter lim="800000"/>
            <a:headEnd/>
            <a:tailEnd/>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endParaRPr lang="en-US" altLang="en-US" sz="2400" dirty="0">
              <a:solidFill>
                <a:srgbClr val="FFFFFF"/>
              </a:solidFill>
              <a:latin typeface="Arial" panose="020B0604020202020204" pitchFamily="34" charset="0"/>
            </a:endParaRPr>
          </a:p>
        </p:txBody>
      </p:sp>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latin typeface="+mn-lt"/>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latin typeface="+mn-lt"/>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chemeClr val="accent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07339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5" name="Picture 9" descr="SUSig_White.eps">
            <a:extLst>
              <a:ext uri="{FF2B5EF4-FFF2-40B4-BE49-F238E27FC236}">
                <a16:creationId xmlns:a16="http://schemas.microsoft.com/office/drawing/2014/main" id="{633B1234-1863-9445-BCFE-1954B7C3D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13800" y="6415618"/>
            <a:ext cx="2728384" cy="2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6785DE47-8AB5-AD41-9219-1E12A03A4043}"/>
              </a:ext>
            </a:extLst>
          </p:cNvPr>
          <p:cNvSpPr>
            <a:spLocks noChangeArrowheads="1"/>
          </p:cNvSpPr>
          <p:nvPr/>
        </p:nvSpPr>
        <p:spPr bwMode="auto">
          <a:xfrm>
            <a:off x="1" y="6409267"/>
            <a:ext cx="12206817" cy="457200"/>
          </a:xfrm>
          <a:prstGeom prst="rect">
            <a:avLst/>
          </a:prstGeom>
          <a:solidFill>
            <a:schemeClr val="bg2"/>
          </a:solidFill>
          <a:ln w="9525">
            <a:solidFill>
              <a:schemeClr val="bg1">
                <a:lumMod val="85000"/>
              </a:schemeClr>
            </a:solidFill>
            <a:miter lim="800000"/>
            <a:headEnd/>
            <a:tailEnd/>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endParaRPr lang="en-US" altLang="en-US" sz="2400" dirty="0">
              <a:solidFill>
                <a:srgbClr val="FFFFFF"/>
              </a:solidFill>
              <a:latin typeface="Arial" panose="020B0604020202020204" pitchFamily="34" charset="0"/>
            </a:endParaRPr>
          </a:p>
        </p:txBody>
      </p:sp>
      <p:sp>
        <p:nvSpPr>
          <p:cNvPr id="2" name="Title 1"/>
          <p:cNvSpPr>
            <a:spLocks noGrp="1"/>
          </p:cNvSpPr>
          <p:nvPr>
            <p:ph type="ctrTitle"/>
          </p:nvPr>
        </p:nvSpPr>
        <p:spPr>
          <a:xfrm>
            <a:off x="609600" y="2400741"/>
            <a:ext cx="10972800" cy="824631"/>
          </a:xfrm>
          <a:prstGeom prst="rect">
            <a:avLst/>
          </a:prstGeom>
        </p:spPr>
        <p:txBody>
          <a:bodyPr>
            <a:noAutofit/>
          </a:bodyPr>
          <a:lstStyle>
            <a:lvl1pPr algn="ctr">
              <a:defRPr sz="4800">
                <a:solidFill>
                  <a:schemeClr val="tx1"/>
                </a:solidFill>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609600" y="3225371"/>
            <a:ext cx="10972800" cy="615863"/>
          </a:xfrm>
          <a:prstGeom prst="rect">
            <a:avLst/>
          </a:prstGeom>
        </p:spPr>
        <p:txBody>
          <a:bodyPr>
            <a:noAutofit/>
          </a:bodyPr>
          <a:lstStyle>
            <a:lvl1pPr marL="0" indent="0" algn="ctr">
              <a:buNone/>
              <a:defRPr sz="2800" cap="small" spc="400">
                <a:solidFill>
                  <a:srgbClr val="A4001D"/>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80804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4CDA02-5552-4846-8AF0-7840CF024BD1}"/>
              </a:ext>
            </a:extLst>
          </p:cNvPr>
          <p:cNvSpPr>
            <a:spLocks noChangeArrowheads="1"/>
          </p:cNvSpPr>
          <p:nvPr/>
        </p:nvSpPr>
        <p:spPr bwMode="auto">
          <a:xfrm>
            <a:off x="1" y="6409267"/>
            <a:ext cx="12206817" cy="457200"/>
          </a:xfrm>
          <a:prstGeom prst="rect">
            <a:avLst/>
          </a:prstGeom>
          <a:solidFill>
            <a:schemeClr val="bg2"/>
          </a:solidFill>
          <a:ln w="9525">
            <a:noFill/>
            <a:miter lim="800000"/>
            <a:headEnd/>
            <a:tailEnd/>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endParaRPr lang="en-US" altLang="en-US" sz="2400" dirty="0">
              <a:solidFill>
                <a:srgbClr val="FFFFFF"/>
              </a:solidFill>
              <a:latin typeface="Arial" panose="020B0604020202020204" pitchFamily="34" charset="0"/>
            </a:endParaRPr>
          </a:p>
        </p:txBody>
      </p:sp>
      <p:sp>
        <p:nvSpPr>
          <p:cNvPr id="12" name="Title 1"/>
          <p:cNvSpPr>
            <a:spLocks noGrp="1"/>
          </p:cNvSpPr>
          <p:nvPr>
            <p:ph type="title"/>
          </p:nvPr>
        </p:nvSpPr>
        <p:spPr>
          <a:xfrm>
            <a:off x="2137837" y="2051687"/>
            <a:ext cx="3939116" cy="1234440"/>
          </a:xfrm>
          <a:prstGeom prst="rect">
            <a:avLst/>
          </a:prstGeom>
        </p:spPr>
        <p:txBody>
          <a:bodyPr/>
          <a:lstStyle>
            <a:lvl1pPr algn="r">
              <a:defRPr sz="2667"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6" name="Picture Placeholder 16"/>
          <p:cNvSpPr>
            <a:spLocks noGrp="1"/>
          </p:cNvSpPr>
          <p:nvPr>
            <p:ph type="pic" sz="quarter" idx="13"/>
          </p:nvPr>
        </p:nvSpPr>
        <p:spPr>
          <a:xfrm>
            <a:off x="6220883" y="2046816"/>
            <a:ext cx="2601384"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defRPr lang="en-US" sz="1600" dirty="0"/>
            </a:lvl1pPr>
          </a:lstStyle>
          <a:p>
            <a:pPr lvl="0"/>
            <a:r>
              <a:rPr lang="en-US" noProof="0" dirty="0"/>
              <a:t>Click icon to add picture</a:t>
            </a:r>
          </a:p>
        </p:txBody>
      </p:sp>
    </p:spTree>
    <p:extLst>
      <p:ext uri="{BB962C8B-B14F-4D97-AF65-F5344CB8AC3E}">
        <p14:creationId xmlns:p14="http://schemas.microsoft.com/office/powerpoint/2010/main" val="295698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1274237" y="1211580"/>
            <a:ext cx="10267951"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174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A8D587AE-A7F5-094A-9291-2261819CF07D}"/>
              </a:ext>
            </a:extLst>
          </p:cNvPr>
          <p:cNvSpPr txBox="1">
            <a:spLocks/>
          </p:cNvSpPr>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7A070EE9-4DD4-DF42-B067-C02C2F73CA43}" type="slidenum">
              <a:rPr lang="en-US" altLang="en-US" sz="1333">
                <a:solidFill>
                  <a:srgbClr val="7F7F7F"/>
                </a:solidFill>
                <a:latin typeface="Arial" panose="020B0604020202020204" pitchFamily="34" charset="0"/>
              </a:rPr>
              <a:pPr algn="ctr" eaLnBrk="1" hangingPunct="1"/>
              <a:t>‹#›</a:t>
            </a:fld>
            <a:endParaRPr lang="en-US" altLang="en-US" sz="1333" dirty="0">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1265770" y="1211580"/>
            <a:ext cx="5050367"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1"/>
          </p:nvPr>
        </p:nvSpPr>
        <p:spPr>
          <a:xfrm>
            <a:off x="6502400" y="1211580"/>
            <a:ext cx="5039784"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34287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dirty="0"/>
              <a:t>Click to edit Master title style</a:t>
            </a:r>
          </a:p>
        </p:txBody>
      </p:sp>
      <p:sp>
        <p:nvSpPr>
          <p:cNvPr id="12" name="Content Placeholder 11"/>
          <p:cNvSpPr>
            <a:spLocks noGrp="1"/>
          </p:cNvSpPr>
          <p:nvPr>
            <p:ph sz="quarter" idx="10"/>
          </p:nvPr>
        </p:nvSpPr>
        <p:spPr>
          <a:xfrm>
            <a:off x="1265036" y="1211581"/>
            <a:ext cx="10277149" cy="2422143"/>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1"/>
          </p:nvPr>
        </p:nvSpPr>
        <p:spPr>
          <a:xfrm>
            <a:off x="1265770" y="3788418"/>
            <a:ext cx="10276417" cy="2422143"/>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491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1265770" y="1211580"/>
            <a:ext cx="5050367"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1"/>
          </p:nvPr>
        </p:nvSpPr>
        <p:spPr>
          <a:xfrm>
            <a:off x="6502400" y="1211582"/>
            <a:ext cx="5039784"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2"/>
          </p:nvPr>
        </p:nvSpPr>
        <p:spPr>
          <a:xfrm>
            <a:off x="6502400" y="3783329"/>
            <a:ext cx="5039784" cy="24403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014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1265770" y="1211582"/>
            <a:ext cx="5050367"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1"/>
          </p:nvPr>
        </p:nvSpPr>
        <p:spPr>
          <a:xfrm>
            <a:off x="1274237" y="3787484"/>
            <a:ext cx="5041900" cy="2436152"/>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2"/>
          </p:nvPr>
        </p:nvSpPr>
        <p:spPr>
          <a:xfrm>
            <a:off x="6502400" y="1211582"/>
            <a:ext cx="5039784" cy="2430780"/>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4"/>
          <p:cNvSpPr>
            <a:spLocks noGrp="1"/>
          </p:cNvSpPr>
          <p:nvPr>
            <p:ph sz="quarter" idx="13"/>
          </p:nvPr>
        </p:nvSpPr>
        <p:spPr>
          <a:xfrm>
            <a:off x="6502400" y="3787484"/>
            <a:ext cx="5039784" cy="2436152"/>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847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DB77-3089-414C-881B-66339D005E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C58F06-3109-41C3-8B69-66ACD2DE6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AD4BC8-A823-4F3C-854C-D5FB349405D6}"/>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3D458865-FD2A-4018-BD2F-A9A2A35B75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713C947-0216-404A-A6F3-77BB4E4FE474}"/>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36260256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dirty="0"/>
              <a:t>Click to edit Master title style</a:t>
            </a:r>
          </a:p>
        </p:txBody>
      </p:sp>
      <p:sp>
        <p:nvSpPr>
          <p:cNvPr id="7" name="Content Placeholder 6"/>
          <p:cNvSpPr>
            <a:spLocks noGrp="1"/>
          </p:cNvSpPr>
          <p:nvPr>
            <p:ph sz="quarter" idx="10"/>
          </p:nvPr>
        </p:nvSpPr>
        <p:spPr>
          <a:xfrm>
            <a:off x="1274237" y="1211580"/>
            <a:ext cx="10267951" cy="5012056"/>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886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35F2887-0B16-FA47-B64D-75964E8E01FC}"/>
              </a:ext>
            </a:extLst>
          </p:cNvPr>
          <p:cNvSpPr>
            <a:spLocks noChangeArrowheads="1"/>
          </p:cNvSpPr>
          <p:nvPr/>
        </p:nvSpPr>
        <p:spPr bwMode="auto">
          <a:xfrm>
            <a:off x="1" y="6409267"/>
            <a:ext cx="12206817" cy="457200"/>
          </a:xfrm>
          <a:prstGeom prst="rect">
            <a:avLst/>
          </a:prstGeom>
          <a:solidFill>
            <a:schemeClr val="bg2"/>
          </a:solidFill>
          <a:ln w="9525">
            <a:noFill/>
            <a:miter lim="800000"/>
            <a:headEnd/>
            <a:tailEnd/>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endParaRPr lang="en-US" altLang="en-US" sz="2400" dirty="0">
              <a:solidFill>
                <a:srgbClr val="FFFFFF"/>
              </a:solidFill>
              <a:latin typeface="Arial" panose="020B0604020202020204" pitchFamily="34" charset="0"/>
            </a:endParaRPr>
          </a:p>
        </p:txBody>
      </p:sp>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latin typeface="+mn-lt"/>
              </a:defRPr>
            </a:lvl1pPr>
          </a:lstStyle>
          <a:p>
            <a:r>
              <a:rPr lang="en-US" dirty="0"/>
              <a:t>Click to edit Master title style</a:t>
            </a:r>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latin typeface="+mn-lt"/>
              </a:defRPr>
            </a:lvl1pPr>
            <a:lvl2pPr>
              <a:buNone/>
              <a:defRPr/>
            </a:lvl2pPr>
            <a:lvl3pPr>
              <a:buNone/>
              <a:defRPr/>
            </a:lvl3pPr>
            <a:lvl4pPr>
              <a:buNone/>
              <a:defRPr/>
            </a:lvl4pPr>
            <a:lvl5pPr>
              <a:buNone/>
              <a:defRPr/>
            </a:lvl5pPr>
          </a:lstStyle>
          <a:p>
            <a:pPr lvl="0"/>
            <a:r>
              <a:rPr lang="en-US" dirty="0"/>
              <a:t>Click to edit Master text styles</a:t>
            </a:r>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chemeClr val="accent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269442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0526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AEF09C-52BD-2942-899D-B4A6CF9A9070}"/>
              </a:ext>
            </a:extLst>
          </p:cNvPr>
          <p:cNvSpPr>
            <a:spLocks noChangeArrowheads="1"/>
          </p:cNvSpPr>
          <p:nvPr/>
        </p:nvSpPr>
        <p:spPr bwMode="auto">
          <a:xfrm>
            <a:off x="1" y="6409267"/>
            <a:ext cx="12206817" cy="457200"/>
          </a:xfrm>
          <a:prstGeom prst="rect">
            <a:avLst/>
          </a:prstGeom>
          <a:solidFill>
            <a:schemeClr val="bg2"/>
          </a:solidFill>
          <a:ln w="9525">
            <a:noFill/>
            <a:miter lim="800000"/>
            <a:headEnd/>
            <a:tailEnd/>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endParaRPr lang="en-US" altLang="en-US" sz="2400" dirty="0">
              <a:solidFill>
                <a:srgbClr val="FFFFFF"/>
              </a:solidFill>
              <a:latin typeface="Arial" panose="020B0604020202020204" pitchFamily="34" charset="0"/>
            </a:endParaRPr>
          </a:p>
        </p:txBody>
      </p:sp>
      <p:sp>
        <p:nvSpPr>
          <p:cNvPr id="12" name="Title 1"/>
          <p:cNvSpPr>
            <a:spLocks noGrp="1"/>
          </p:cNvSpPr>
          <p:nvPr>
            <p:ph type="title"/>
          </p:nvPr>
        </p:nvSpPr>
        <p:spPr>
          <a:xfrm>
            <a:off x="2137837" y="2051687"/>
            <a:ext cx="3939116" cy="1234440"/>
          </a:xfrm>
          <a:prstGeom prst="rect">
            <a:avLst/>
          </a:prstGeom>
        </p:spPr>
        <p:txBody>
          <a:bodyPr/>
          <a:lstStyle>
            <a:lvl1pPr algn="r">
              <a:defRPr sz="2667" b="1">
                <a:solidFill>
                  <a:schemeClr val="tx1"/>
                </a:solidFill>
              </a:defRPr>
            </a:lvl1pPr>
          </a:lstStyle>
          <a:p>
            <a:r>
              <a:rPr lang="en-US" dirty="0"/>
              <a:t>Click to edit Master title style</a:t>
            </a:r>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2"/>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en-US" noProof="0" dirty="0"/>
              <a:t>Click icon to add picture</a:t>
            </a:r>
          </a:p>
        </p:txBody>
      </p:sp>
    </p:spTree>
    <p:extLst>
      <p:ext uri="{BB962C8B-B14F-4D97-AF65-F5344CB8AC3E}">
        <p14:creationId xmlns:p14="http://schemas.microsoft.com/office/powerpoint/2010/main" val="26690451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5" name="Slide Number Placeholder 22">
            <a:extLst>
              <a:ext uri="{FF2B5EF4-FFF2-40B4-BE49-F238E27FC236}">
                <a16:creationId xmlns:a16="http://schemas.microsoft.com/office/drawing/2014/main" id="{2FA5F7CF-D9D1-E842-9E12-CFA12AA3B33E}"/>
              </a:ext>
            </a:extLst>
          </p:cNvPr>
          <p:cNvSpPr txBox="1">
            <a:spLocks/>
          </p:cNvSpPr>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panose="020B0503030403020204" pitchFamily="34" charset="0"/>
                <a:ea typeface="ＭＳ Ｐゴシック" panose="020B0600070205080204" pitchFamily="34" charset="-128"/>
              </a:defRPr>
            </a:lvl1pPr>
            <a:lvl2pPr marL="742950" indent="-285750" eaLnBrk="0" hangingPunct="0">
              <a:defRPr sz="2400">
                <a:solidFill>
                  <a:schemeClr val="tx1"/>
                </a:solidFill>
                <a:latin typeface="Source Sans Pro" panose="020B0503030403020204" pitchFamily="34" charset="0"/>
                <a:ea typeface="ＭＳ Ｐゴシック" panose="020B0600070205080204" pitchFamily="34" charset="-128"/>
              </a:defRPr>
            </a:lvl2pPr>
            <a:lvl3pPr marL="1143000" indent="-228600" eaLnBrk="0" hangingPunct="0">
              <a:defRPr sz="2400">
                <a:solidFill>
                  <a:schemeClr val="tx1"/>
                </a:solidFill>
                <a:latin typeface="Source Sans Pro" panose="020B0503030403020204" pitchFamily="34" charset="0"/>
                <a:ea typeface="ＭＳ Ｐゴシック" panose="020B0600070205080204" pitchFamily="34" charset="-128"/>
              </a:defRPr>
            </a:lvl3pPr>
            <a:lvl4pPr marL="1600200" indent="-228600" eaLnBrk="0" hangingPunct="0">
              <a:defRPr sz="2400">
                <a:solidFill>
                  <a:schemeClr val="tx1"/>
                </a:solidFill>
                <a:latin typeface="Source Sans Pro" panose="020B0503030403020204" pitchFamily="34" charset="0"/>
                <a:ea typeface="ＭＳ Ｐゴシック" panose="020B0600070205080204" pitchFamily="34" charset="-128"/>
              </a:defRPr>
            </a:lvl4pPr>
            <a:lvl5pPr marL="2057400" indent="-228600" eaLnBrk="0" hangingPunct="0">
              <a:defRPr sz="2400">
                <a:solidFill>
                  <a:schemeClr val="tx1"/>
                </a:solidFill>
                <a:latin typeface="Source Sans Pro" panose="020B0503030403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panose="020B0503030403020204" pitchFamily="34" charset="0"/>
                <a:ea typeface="ＭＳ Ｐゴシック" panose="020B0600070205080204" pitchFamily="34" charset="-128"/>
              </a:defRPr>
            </a:lvl9pPr>
          </a:lstStyle>
          <a:p>
            <a:pPr algn="ctr" eaLnBrk="1" hangingPunct="1"/>
            <a:fld id="{C2A42B3E-B88C-2F4D-B84D-3782833B1AFA}" type="slidenum">
              <a:rPr lang="en-US" altLang="en-US" sz="1333">
                <a:solidFill>
                  <a:srgbClr val="7F7F7F"/>
                </a:solidFill>
                <a:latin typeface="Arial" panose="020B0604020202020204" pitchFamily="34" charset="0"/>
              </a:rPr>
              <a:pPr algn="ctr" eaLnBrk="1" hangingPunct="1"/>
              <a:t>‹#›</a:t>
            </a:fld>
            <a:endParaRPr lang="en-US" altLang="en-US" sz="1333" dirty="0">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6502400" y="1211580"/>
            <a:ext cx="5039784"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148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1"/>
          </p:nvPr>
        </p:nvSpPr>
        <p:spPr>
          <a:xfrm>
            <a:off x="1274237" y="3787484"/>
            <a:ext cx="5041900"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6502400" y="3787484"/>
            <a:ext cx="5039784" cy="2436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12089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a:buNone/>
              <a:defRPr baseline="0"/>
            </a:lvl2pPr>
            <a:lvl3pPr marL="459306" indent="0">
              <a:buNone/>
              <a:defRPr/>
            </a:lvl3pPr>
            <a:lvl4pPr marL="916493" indent="0">
              <a:buNone/>
              <a:defRPr/>
            </a:lvl4pPr>
            <a:lvl5pPr marL="1375799" indent="0">
              <a:buNone/>
              <a:defRPr/>
            </a:lvl5pPr>
          </a:lstStyle>
          <a:p>
            <a:pPr lvl="0"/>
            <a:r>
              <a:rPr lang="en-US"/>
              <a:t>Click to edit Master text styles</a:t>
            </a:r>
          </a:p>
        </p:txBody>
      </p:sp>
    </p:spTree>
    <p:extLst>
      <p:ext uri="{BB962C8B-B14F-4D97-AF65-F5344CB8AC3E}">
        <p14:creationId xmlns:p14="http://schemas.microsoft.com/office/powerpoint/2010/main" val="809944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151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6502400" y="1211582"/>
            <a:ext cx="5039784" cy="2430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6502400" y="3783329"/>
            <a:ext cx="5039784" cy="24403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36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822E5-1D1C-4F3D-9172-CDB42E1F8CE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68532D-E1D7-4A44-AB6E-1DD7D93EECB4}"/>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60D0F-465A-41A9-A3C1-62A67889C04C}"/>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1F67682B-5404-4A72-A7C2-46E452A0FE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374D58-B5A3-44E5-B473-0FC090D5780B}"/>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7489476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C95C7-DD58-4626-BB9F-536FB1DDFD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14BD3-23F9-43A0-848F-522453EB46E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F22C16-FACC-4F5E-8A00-016554CD92EA}"/>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358B6C-0507-4EBC-B832-6FC8B6A86C45}"/>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6" name="Footer Placeholder 5">
            <a:extLst>
              <a:ext uri="{FF2B5EF4-FFF2-40B4-BE49-F238E27FC236}">
                <a16:creationId xmlns:a16="http://schemas.microsoft.com/office/drawing/2014/main" id="{8F8B711C-7706-4B8D-8134-3CBB051A6F2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4DBC2D8-0938-4257-BED8-0F076FFF41F0}"/>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2008574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3CD6D-8694-40D3-8209-8B23EEC1A5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5D25A1-CE01-460A-8A58-B8F553688368}"/>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DA1028-E114-4840-ACAB-1358B1691D3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476942-19BE-494E-BC88-1710814AE44D}"/>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81B99E-93CA-4AA4-A95E-4EC731504D05}"/>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9A61F-DB5F-4492-8FA8-FAF2E72743BC}"/>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8" name="Footer Placeholder 7">
            <a:extLst>
              <a:ext uri="{FF2B5EF4-FFF2-40B4-BE49-F238E27FC236}">
                <a16:creationId xmlns:a16="http://schemas.microsoft.com/office/drawing/2014/main" id="{9133EF53-D9A9-404F-AD30-B8FADB784A6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22F60A6-5CCE-4AAA-86B1-68DC690C3CDA}"/>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55555886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2EB-F095-4427-8C98-CB9C79F6DA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32A20C-0D13-47DB-BE01-8A0D58CB9A3A}"/>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4" name="Footer Placeholder 3">
            <a:extLst>
              <a:ext uri="{FF2B5EF4-FFF2-40B4-BE49-F238E27FC236}">
                <a16:creationId xmlns:a16="http://schemas.microsoft.com/office/drawing/2014/main" id="{BDD176A9-E72A-447D-A690-AC3D84F4682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86AE7B-DEE9-447D-9A58-4DADC0D11891}"/>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15827811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D5E30-D3BF-4250-BBCF-7D7777667EBB}"/>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3" name="Footer Placeholder 2">
            <a:extLst>
              <a:ext uri="{FF2B5EF4-FFF2-40B4-BE49-F238E27FC236}">
                <a16:creationId xmlns:a16="http://schemas.microsoft.com/office/drawing/2014/main" id="{E762980D-1D58-4766-87D6-67B7882CD71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0ED3EE6-0B2D-4B89-A72B-B7C137E8E3D4}"/>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24411280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23493-2107-4226-B87B-621DDA08E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3AFBE5-FA66-4497-A292-B336FA2B23A5}"/>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26F6E-D3F7-4CDC-B1AC-4AC4C61657DF}"/>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F6F90-FA53-4281-AEB5-B462ADCA03A7}"/>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6" name="Footer Placeholder 5">
            <a:extLst>
              <a:ext uri="{FF2B5EF4-FFF2-40B4-BE49-F238E27FC236}">
                <a16:creationId xmlns:a16="http://schemas.microsoft.com/office/drawing/2014/main" id="{5D9E76F8-2716-429A-B6DD-0FA3A0B0EB5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2792E8-4758-48FE-A54F-4D5EA23DF3B9}"/>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21240669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E8DB-8CE7-43A9-87E3-CC0C94298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C171E6-CFC6-4BF1-8F75-BE9C3DAA1E8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a:extLst>
              <a:ext uri="{FF2B5EF4-FFF2-40B4-BE49-F238E27FC236}">
                <a16:creationId xmlns:a16="http://schemas.microsoft.com/office/drawing/2014/main" id="{3D0EEE74-1AB9-4B7D-AC65-F276D79A56C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948C1-D0DB-4343-9919-15F14D9A493A}"/>
              </a:ext>
            </a:extLst>
          </p:cNvPr>
          <p:cNvSpPr>
            <a:spLocks noGrp="1"/>
          </p:cNvSpPr>
          <p:nvPr>
            <p:ph type="dt" sz="half" idx="10"/>
          </p:nvPr>
        </p:nvSpPr>
        <p:spPr/>
        <p:txBody>
          <a:bodyPr/>
          <a:lstStyle/>
          <a:p>
            <a:fld id="{BDCE90FD-72DD-4AB5-9F42-1D4DAFA0F1F7}" type="datetimeFigureOut">
              <a:rPr lang="en-US" smtClean="0"/>
              <a:t>8/22/2023</a:t>
            </a:fld>
            <a:endParaRPr lang="en-US" dirty="0"/>
          </a:p>
        </p:txBody>
      </p:sp>
      <p:sp>
        <p:nvSpPr>
          <p:cNvPr id="6" name="Footer Placeholder 5">
            <a:extLst>
              <a:ext uri="{FF2B5EF4-FFF2-40B4-BE49-F238E27FC236}">
                <a16:creationId xmlns:a16="http://schemas.microsoft.com/office/drawing/2014/main" id="{D882C8A1-37ED-4488-9F09-3C95DEE5063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4CC569A-0AA0-47FC-A94F-CFC5405AE187}"/>
              </a:ext>
            </a:extLst>
          </p:cNvPr>
          <p:cNvSpPr>
            <a:spLocks noGrp="1"/>
          </p:cNvSpPr>
          <p:nvPr>
            <p:ph type="sldNum" sz="quarter" idx="12"/>
          </p:nvPr>
        </p:nvSpPr>
        <p:spPr/>
        <p:txBody>
          <a:body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59302334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5AD4E-19A6-448B-97E4-1FC0C016C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0FF1F2-4EAC-47C2-966F-3F93C3AEC121}"/>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F8070-D01F-4A85-A9C9-E4F6D9C557FC}"/>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E90FD-72DD-4AB5-9F42-1D4DAFA0F1F7}" type="datetimeFigureOut">
              <a:rPr lang="en-US" smtClean="0"/>
              <a:t>8/22/2023</a:t>
            </a:fld>
            <a:endParaRPr lang="en-US" dirty="0"/>
          </a:p>
        </p:txBody>
      </p:sp>
      <p:sp>
        <p:nvSpPr>
          <p:cNvPr id="5" name="Footer Placeholder 4">
            <a:extLst>
              <a:ext uri="{FF2B5EF4-FFF2-40B4-BE49-F238E27FC236}">
                <a16:creationId xmlns:a16="http://schemas.microsoft.com/office/drawing/2014/main" id="{0EEC937D-D909-4912-B846-DBCCE7C95AA3}"/>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238FEBA-0873-4489-AAA5-8720141AEAE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FA479-685E-3E47-B7FE-ACAEBAB4DF43}" type="slidenum">
              <a:rPr lang="en-US" altLang="en-US" smtClean="0"/>
              <a:pPr/>
              <a:t>‹#›</a:t>
            </a:fld>
            <a:endParaRPr lang="en-US" altLang="en-US" dirty="0"/>
          </a:p>
        </p:txBody>
      </p:sp>
    </p:spTree>
    <p:extLst>
      <p:ext uri="{BB962C8B-B14F-4D97-AF65-F5344CB8AC3E}">
        <p14:creationId xmlns:p14="http://schemas.microsoft.com/office/powerpoint/2010/main" val="1483189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2">
            <a:extLst>
              <a:ext uri="{FF2B5EF4-FFF2-40B4-BE49-F238E27FC236}">
                <a16:creationId xmlns:a16="http://schemas.microsoft.com/office/drawing/2014/main" id="{B7FFEC35-F760-AA48-91AD-654C7E200257}"/>
              </a:ext>
            </a:extLst>
          </p:cNvPr>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4" name="Text Placeholder 3">
            <a:extLst>
              <a:ext uri="{FF2B5EF4-FFF2-40B4-BE49-F238E27FC236}">
                <a16:creationId xmlns:a16="http://schemas.microsoft.com/office/drawing/2014/main" id="{E69EBC59-66D1-2D44-B1D9-022C5411C5D2}"/>
              </a:ext>
            </a:extLst>
          </p:cNvPr>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4">
            <a:extLst>
              <a:ext uri="{FF2B5EF4-FFF2-40B4-BE49-F238E27FC236}">
                <a16:creationId xmlns:a16="http://schemas.microsoft.com/office/drawing/2014/main" id="{02489631-1190-9A48-8553-0AD988DBBF76}"/>
              </a:ext>
            </a:extLst>
          </p:cNvPr>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prstTxWarp prst="textNoShape">
              <a:avLst/>
            </a:prstTxWarp>
          </a:bodyPr>
          <a:lstStyle>
            <a:lvl1pPr>
              <a:defRPr sz="1333">
                <a:solidFill>
                  <a:srgbClr val="898989"/>
                </a:solidFill>
                <a:latin typeface="Arial" panose="020B0604020202020204" pitchFamily="34" charset="0"/>
              </a:defRPr>
            </a:lvl1pPr>
          </a:lstStyle>
          <a:p>
            <a:fld id="{2E5FA479-685E-3E47-B7FE-ACAEBAB4DF43}" type="slidenum">
              <a:rPr lang="en-US" altLang="en-US"/>
              <a:pPr/>
              <a:t>‹#›</a:t>
            </a:fld>
            <a:endParaRPr lang="en-US" altLang="en-US" dirty="0"/>
          </a:p>
        </p:txBody>
      </p:sp>
      <p:sp>
        <p:nvSpPr>
          <p:cNvPr id="7" name="Rectangle 6">
            <a:extLst>
              <a:ext uri="{FF2B5EF4-FFF2-40B4-BE49-F238E27FC236}">
                <a16:creationId xmlns:a16="http://schemas.microsoft.com/office/drawing/2014/main" id="{DC45603D-77DB-D742-ACF8-83628820D23A}"/>
              </a:ext>
            </a:extLst>
          </p:cNvPr>
          <p:cNvSpPr/>
          <p:nvPr/>
        </p:nvSpPr>
        <p:spPr>
          <a:xfrm>
            <a:off x="-14817" y="0"/>
            <a:ext cx="12206817" cy="457200"/>
          </a:xfrm>
          <a:prstGeom prst="rect">
            <a:avLst/>
          </a:prstGeom>
          <a:solidFill>
            <a:schemeClr val="bg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solidFill>
                <a:srgbClr val="8C1515"/>
              </a:solidFill>
              <a:latin typeface="Arial"/>
            </a:endParaRPr>
          </a:p>
        </p:txBody>
      </p:sp>
    </p:spTree>
    <p:extLst>
      <p:ext uri="{BB962C8B-B14F-4D97-AF65-F5344CB8AC3E}">
        <p14:creationId xmlns:p14="http://schemas.microsoft.com/office/powerpoint/2010/main" val="167677058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hf hdr="0" ftr="0" dt="0"/>
  <p:txStyles>
    <p:titleStyle>
      <a:lvl1pPr algn="l" defTabSz="609585" rtl="0" eaLnBrk="0" fontAlgn="base" hangingPunct="0">
        <a:lnSpc>
          <a:spcPct val="85000"/>
        </a:lnSpc>
        <a:spcBef>
          <a:spcPct val="0"/>
        </a:spcBef>
        <a:spcAft>
          <a:spcPct val="0"/>
        </a:spcAft>
        <a:defRPr sz="3200" kern="1200">
          <a:solidFill>
            <a:schemeClr val="bg2"/>
          </a:solidFill>
          <a:latin typeface="+mj-lt"/>
          <a:ea typeface="ＭＳ Ｐゴシック" charset="0"/>
          <a:cs typeface="ＭＳ Ｐゴシック" charset="0"/>
        </a:defRPr>
      </a:lvl1pPr>
      <a:lvl2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2pPr>
      <a:lvl3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3pPr>
      <a:lvl4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4pPr>
      <a:lvl5pPr algn="l" defTabSz="609585" rtl="0" eaLnBrk="0" fontAlgn="base" hangingPunct="0">
        <a:lnSpc>
          <a:spcPct val="85000"/>
        </a:lnSpc>
        <a:spcBef>
          <a:spcPct val="0"/>
        </a:spcBef>
        <a:spcAft>
          <a:spcPct val="0"/>
        </a:spcAft>
        <a:defRPr sz="3200">
          <a:solidFill>
            <a:schemeClr val="bg2"/>
          </a:solidFill>
          <a:latin typeface="Arial" charset="0"/>
          <a:ea typeface="ＭＳ Ｐゴシック" charset="0"/>
          <a:cs typeface="ＭＳ Ｐゴシック" charset="0"/>
        </a:defRPr>
      </a:lvl5pPr>
      <a:lvl6pPr marL="609585"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6pPr>
      <a:lvl7pPr marL="1219170"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7pPr>
      <a:lvl8pPr marL="1828754"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8pPr>
      <a:lvl9pPr marL="2438339" algn="l" defTabSz="609585" rtl="0" fontAlgn="base">
        <a:lnSpc>
          <a:spcPct val="85000"/>
        </a:lnSpc>
        <a:spcBef>
          <a:spcPct val="0"/>
        </a:spcBef>
        <a:spcAft>
          <a:spcPct val="0"/>
        </a:spcAft>
        <a:defRPr sz="3200">
          <a:solidFill>
            <a:schemeClr val="bg2"/>
          </a:solidFill>
          <a:latin typeface="Source Sans Pro Semibold" charset="0"/>
          <a:ea typeface="ＭＳ Ｐゴシック" charset="0"/>
          <a:cs typeface="ＭＳ Ｐゴシック" charset="0"/>
        </a:defRPr>
      </a:lvl9pPr>
    </p:titleStyle>
    <p:body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3E4CBDBB-4FBD-4B9E-BD01-054A81D43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275" name="Picture 11274">
            <a:extLst>
              <a:ext uri="{FF2B5EF4-FFF2-40B4-BE49-F238E27FC236}">
                <a16:creationId xmlns:a16="http://schemas.microsoft.com/office/drawing/2014/main" id="{B01A6F03-171F-40B2-8B2C-A061B89241F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1277" name="Rectangle 11276">
            <a:extLst>
              <a:ext uri="{FF2B5EF4-FFF2-40B4-BE49-F238E27FC236}">
                <a16:creationId xmlns:a16="http://schemas.microsoft.com/office/drawing/2014/main" id="{72C4834C-B602-4125-8264-BD0D55A58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79" name="Rectangle 11278">
            <a:extLst>
              <a:ext uri="{FF2B5EF4-FFF2-40B4-BE49-F238E27FC236}">
                <a16:creationId xmlns:a16="http://schemas.microsoft.com/office/drawing/2014/main" id="{53172EE5-132F-4DD4-8855-4DBBD9C3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5844" y="1110000"/>
            <a:ext cx="10195740" cy="462923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265" name="Title 1">
            <a:extLst>
              <a:ext uri="{FF2B5EF4-FFF2-40B4-BE49-F238E27FC236}">
                <a16:creationId xmlns:a16="http://schemas.microsoft.com/office/drawing/2014/main" id="{12DE2440-8913-B247-8E77-68E737BE7C87}"/>
              </a:ext>
            </a:extLst>
          </p:cNvPr>
          <p:cNvSpPr>
            <a:spLocks noGrp="1"/>
          </p:cNvSpPr>
          <p:nvPr>
            <p:ph type="ctrTitle"/>
          </p:nvPr>
        </p:nvSpPr>
        <p:spPr>
          <a:xfrm>
            <a:off x="1998875" y="1302871"/>
            <a:ext cx="8188026" cy="2044650"/>
          </a:xfrm>
        </p:spPr>
        <p:txBody>
          <a:bodyPr vert="horz" lIns="91440" tIns="45720" rIns="91440" bIns="45720" rtlCol="0" anchor="b">
            <a:normAutofit/>
          </a:bodyPr>
          <a:lstStyle/>
          <a:p>
            <a:pPr defTabSz="914400"/>
            <a:r>
              <a:rPr lang="en-US" altLang="en-US" sz="4400" b="1" kern="1200" dirty="0">
                <a:solidFill>
                  <a:schemeClr val="tx1"/>
                </a:solidFill>
                <a:latin typeface="+mj-lt"/>
                <a:ea typeface="+mj-ea"/>
                <a:cs typeface="+mj-cs"/>
              </a:rPr>
              <a:t>Developing and studying </a:t>
            </a:r>
            <a:br>
              <a:rPr lang="en-US" altLang="en-US" sz="4400" b="1" kern="1200" dirty="0">
                <a:solidFill>
                  <a:schemeClr val="tx1"/>
                </a:solidFill>
                <a:latin typeface="+mj-lt"/>
                <a:ea typeface="+mj-ea"/>
                <a:cs typeface="+mj-cs"/>
              </a:rPr>
            </a:br>
            <a:r>
              <a:rPr lang="en-US" altLang="en-US" sz="4400" b="1" kern="1200" dirty="0">
                <a:solidFill>
                  <a:schemeClr val="tx1"/>
                </a:solidFill>
                <a:latin typeface="+mj-lt"/>
                <a:ea typeface="+mj-ea"/>
                <a:cs typeface="+mj-cs"/>
              </a:rPr>
              <a:t>instruction-following models</a:t>
            </a:r>
          </a:p>
        </p:txBody>
      </p:sp>
      <p:sp>
        <p:nvSpPr>
          <p:cNvPr id="11266" name="Text Placeholder 2">
            <a:extLst>
              <a:ext uri="{FF2B5EF4-FFF2-40B4-BE49-F238E27FC236}">
                <a16:creationId xmlns:a16="http://schemas.microsoft.com/office/drawing/2014/main" id="{5E91DF9B-1C14-8742-AAE0-23CFEBE52865}"/>
              </a:ext>
            </a:extLst>
          </p:cNvPr>
          <p:cNvSpPr>
            <a:spLocks noGrp="1"/>
          </p:cNvSpPr>
          <p:nvPr>
            <p:ph type="body" sz="quarter" idx="18"/>
          </p:nvPr>
        </p:nvSpPr>
        <p:spPr bwMode="auto">
          <a:xfrm>
            <a:off x="1994058" y="3424617"/>
            <a:ext cx="8192843" cy="938285"/>
          </a:xfrm>
        </p:spPr>
        <p:txBody>
          <a:bodyPr vert="horz" lIns="91440" tIns="45720" rIns="91440" bIns="45720" numCol="1" rtlCol="0" anchor="t" compatLnSpc="1">
            <a:prstTxWarp prst="textNoShape">
              <a:avLst/>
            </a:prstTxWarp>
            <a:normAutofit/>
          </a:bodyPr>
          <a:lstStyle/>
          <a:p>
            <a:pPr marL="0" indent="0" algn="l" defTabSz="914400"/>
            <a:endParaRPr lang="en-US" altLang="en-US" sz="2000" dirty="0">
              <a:solidFill>
                <a:schemeClr val="tx1"/>
              </a:solidFill>
            </a:endParaRPr>
          </a:p>
          <a:p>
            <a:pPr marL="0" indent="0" algn="l" defTabSz="914400"/>
            <a:r>
              <a:rPr lang="en-US" altLang="en-US" sz="2000" dirty="0" err="1">
                <a:solidFill>
                  <a:schemeClr val="tx1"/>
                </a:solidFill>
              </a:rPr>
              <a:t>Tatsunori</a:t>
            </a:r>
            <a:r>
              <a:rPr lang="en-US" altLang="en-US" sz="2000" dirty="0">
                <a:solidFill>
                  <a:schemeClr val="tx1"/>
                </a:solidFill>
              </a:rPr>
              <a:t> Hashimoto, Stanford CS</a:t>
            </a:r>
          </a:p>
        </p:txBody>
      </p:sp>
      <p:sp>
        <p:nvSpPr>
          <p:cNvPr id="6" name="TextBox 5">
            <a:extLst>
              <a:ext uri="{FF2B5EF4-FFF2-40B4-BE49-F238E27FC236}">
                <a16:creationId xmlns:a16="http://schemas.microsoft.com/office/drawing/2014/main" id="{4245D919-4DDF-708D-C8A2-8F17AB44A751}"/>
              </a:ext>
            </a:extLst>
          </p:cNvPr>
          <p:cNvSpPr txBox="1"/>
          <p:nvPr/>
        </p:nvSpPr>
        <p:spPr>
          <a:xfrm>
            <a:off x="995844" y="5385852"/>
            <a:ext cx="6505302" cy="338554"/>
          </a:xfrm>
          <a:prstGeom prst="rect">
            <a:avLst/>
          </a:prstGeom>
          <a:noFill/>
        </p:spPr>
        <p:txBody>
          <a:bodyPr wrap="square" rtlCol="0">
            <a:spAutoFit/>
          </a:bodyPr>
          <a:lstStyle/>
          <a:p>
            <a:r>
              <a:rPr lang="en-US" sz="1600" i="0" dirty="0">
                <a:solidFill>
                  <a:srgbClr val="18233D"/>
                </a:solidFill>
                <a:effectLst/>
                <a:latin typeface="Poppins" panose="00000500000000000000" pitchFamily="2" charset="0"/>
              </a:rPr>
              <a:t>Future of Decentralization, AI, and Computing Summit</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EDC6E9-145B-D3B4-81BA-DA516D19C330}"/>
              </a:ext>
            </a:extLst>
          </p:cNvPr>
          <p:cNvSpPr/>
          <p:nvPr/>
        </p:nvSpPr>
        <p:spPr>
          <a:xfrm>
            <a:off x="1216298" y="5619954"/>
            <a:ext cx="10061241"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55950CE5-A6ED-7B35-5D48-FAF2CBA34FFD}"/>
              </a:ext>
            </a:extLst>
          </p:cNvPr>
          <p:cNvSpPr>
            <a:spLocks noGrp="1"/>
          </p:cNvSpPr>
          <p:nvPr>
            <p:ph type="title"/>
          </p:nvPr>
        </p:nvSpPr>
        <p:spPr/>
        <p:txBody>
          <a:bodyPr/>
          <a:lstStyle/>
          <a:p>
            <a:r>
              <a:rPr lang="en-US" dirty="0" err="1"/>
              <a:t>AlpacaFarm</a:t>
            </a:r>
            <a:r>
              <a:rPr lang="en-US" dirty="0"/>
              <a:t> highlights the complexity of instruction RLHF</a:t>
            </a:r>
          </a:p>
        </p:txBody>
      </p:sp>
      <p:sp>
        <p:nvSpPr>
          <p:cNvPr id="3" name="Content Placeholder 2">
            <a:extLst>
              <a:ext uri="{FF2B5EF4-FFF2-40B4-BE49-F238E27FC236}">
                <a16:creationId xmlns:a16="http://schemas.microsoft.com/office/drawing/2014/main" id="{9C7D4448-E631-67BF-A86C-473C3760B4A1}"/>
              </a:ext>
            </a:extLst>
          </p:cNvPr>
          <p:cNvSpPr>
            <a:spLocks noGrp="1"/>
          </p:cNvSpPr>
          <p:nvPr>
            <p:ph sz="quarter" idx="10"/>
          </p:nvPr>
        </p:nvSpPr>
        <p:spPr>
          <a:xfrm>
            <a:off x="1274237" y="5681709"/>
            <a:ext cx="10267951" cy="541926"/>
          </a:xfrm>
        </p:spPr>
        <p:txBody>
          <a:bodyPr>
            <a:normAutofit/>
          </a:bodyPr>
          <a:lstStyle/>
          <a:p>
            <a:pPr algn="ctr"/>
            <a:r>
              <a:rPr lang="en-US" dirty="0" err="1"/>
              <a:t>AlpacaFarm</a:t>
            </a:r>
            <a:r>
              <a:rPr lang="en-US" dirty="0"/>
              <a:t> replicates important, complex phenomena like overoptimization</a:t>
            </a:r>
          </a:p>
        </p:txBody>
      </p:sp>
      <p:pic>
        <p:nvPicPr>
          <p:cNvPr id="5" name="Picture 4">
            <a:extLst>
              <a:ext uri="{FF2B5EF4-FFF2-40B4-BE49-F238E27FC236}">
                <a16:creationId xmlns:a16="http://schemas.microsoft.com/office/drawing/2014/main" id="{1612F212-9F58-F3C0-7938-B64895B9628E}"/>
              </a:ext>
            </a:extLst>
          </p:cNvPr>
          <p:cNvPicPr>
            <a:picLocks noChangeAspect="1"/>
          </p:cNvPicPr>
          <p:nvPr/>
        </p:nvPicPr>
        <p:blipFill>
          <a:blip r:embed="rId3"/>
          <a:stretch>
            <a:fillRect/>
          </a:stretch>
        </p:blipFill>
        <p:spPr>
          <a:xfrm>
            <a:off x="412811" y="1475912"/>
            <a:ext cx="11668217" cy="3652830"/>
          </a:xfrm>
          <a:prstGeom prst="rect">
            <a:avLst/>
          </a:prstGeom>
        </p:spPr>
      </p:pic>
      <p:sp>
        <p:nvSpPr>
          <p:cNvPr id="4" name="TextBox 3">
            <a:extLst>
              <a:ext uri="{FF2B5EF4-FFF2-40B4-BE49-F238E27FC236}">
                <a16:creationId xmlns:a16="http://schemas.microsoft.com/office/drawing/2014/main" id="{2D6CA913-C235-8E4B-A29D-099A626015C9}"/>
              </a:ext>
            </a:extLst>
          </p:cNvPr>
          <p:cNvSpPr txBox="1"/>
          <p:nvPr/>
        </p:nvSpPr>
        <p:spPr>
          <a:xfrm>
            <a:off x="9422052" y="6550223"/>
            <a:ext cx="2805576" cy="307777"/>
          </a:xfrm>
          <a:prstGeom prst="rect">
            <a:avLst/>
          </a:prstGeom>
          <a:noFill/>
        </p:spPr>
        <p:txBody>
          <a:bodyPr wrap="none" rtlCol="0">
            <a:spAutoFit/>
          </a:bodyPr>
          <a:lstStyle/>
          <a:p>
            <a:r>
              <a:rPr lang="en-US" sz="1400" dirty="0"/>
              <a:t>[Dubois, Li, </a:t>
            </a:r>
            <a:r>
              <a:rPr lang="en-US" sz="1400" dirty="0" err="1"/>
              <a:t>Taori</a:t>
            </a:r>
            <a:r>
              <a:rPr lang="en-US" sz="1400" dirty="0"/>
              <a:t>, Zhang et al 2023]</a:t>
            </a:r>
          </a:p>
        </p:txBody>
      </p:sp>
    </p:spTree>
    <p:extLst>
      <p:ext uri="{BB962C8B-B14F-4D97-AF65-F5344CB8AC3E}">
        <p14:creationId xmlns:p14="http://schemas.microsoft.com/office/powerpoint/2010/main" val="402374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1D1B6B48-263D-23D5-D473-2612DD4E695A}"/>
              </a:ext>
            </a:extLst>
          </p:cNvPr>
          <p:cNvSpPr/>
          <p:nvPr/>
        </p:nvSpPr>
        <p:spPr>
          <a:xfrm>
            <a:off x="4954065" y="6060261"/>
            <a:ext cx="3371963"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54" name="Rectangle 53">
            <a:extLst>
              <a:ext uri="{FF2B5EF4-FFF2-40B4-BE49-F238E27FC236}">
                <a16:creationId xmlns:a16="http://schemas.microsoft.com/office/drawing/2014/main" id="{F4D70D0F-3698-D2C1-E14B-AF5806668EF1}"/>
              </a:ext>
            </a:extLst>
          </p:cNvPr>
          <p:cNvSpPr/>
          <p:nvPr/>
        </p:nvSpPr>
        <p:spPr>
          <a:xfrm>
            <a:off x="9074458" y="6054273"/>
            <a:ext cx="1711447"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52" name="Rectangle 51">
            <a:extLst>
              <a:ext uri="{FF2B5EF4-FFF2-40B4-BE49-F238E27FC236}">
                <a16:creationId xmlns:a16="http://schemas.microsoft.com/office/drawing/2014/main" id="{03434C7B-12C8-CC94-9A56-9243267F2223}"/>
              </a:ext>
            </a:extLst>
          </p:cNvPr>
          <p:cNvSpPr/>
          <p:nvPr/>
        </p:nvSpPr>
        <p:spPr>
          <a:xfrm>
            <a:off x="719091" y="6054274"/>
            <a:ext cx="3778599"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51" name="Rectangle 50">
            <a:extLst>
              <a:ext uri="{FF2B5EF4-FFF2-40B4-BE49-F238E27FC236}">
                <a16:creationId xmlns:a16="http://schemas.microsoft.com/office/drawing/2014/main" id="{807A3D99-A974-D69A-3E57-10A772683323}"/>
              </a:ext>
            </a:extLst>
          </p:cNvPr>
          <p:cNvSpPr/>
          <p:nvPr/>
        </p:nvSpPr>
        <p:spPr>
          <a:xfrm>
            <a:off x="1128234" y="5236406"/>
            <a:ext cx="10061241"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02EF9D54-D1A4-D17E-35E8-7B697C481105}"/>
              </a:ext>
            </a:extLst>
          </p:cNvPr>
          <p:cNvSpPr>
            <a:spLocks noGrp="1"/>
          </p:cNvSpPr>
          <p:nvPr>
            <p:ph type="title"/>
          </p:nvPr>
        </p:nvSpPr>
        <p:spPr>
          <a:xfrm>
            <a:off x="1265035" y="486724"/>
            <a:ext cx="10277149" cy="650699"/>
          </a:xfrm>
        </p:spPr>
        <p:txBody>
          <a:bodyPr/>
          <a:lstStyle/>
          <a:p>
            <a:r>
              <a:rPr lang="en-US" sz="2667" dirty="0"/>
              <a:t>Beyond this work: LLM driven prototyping lowers the cost of R&amp;D</a:t>
            </a:r>
          </a:p>
        </p:txBody>
      </p:sp>
      <p:sp>
        <p:nvSpPr>
          <p:cNvPr id="3" name="TextBox 2">
            <a:extLst>
              <a:ext uri="{FF2B5EF4-FFF2-40B4-BE49-F238E27FC236}">
                <a16:creationId xmlns:a16="http://schemas.microsoft.com/office/drawing/2014/main" id="{2B5F87F6-44A5-40A6-1CFB-128FA7C1E754}"/>
              </a:ext>
            </a:extLst>
          </p:cNvPr>
          <p:cNvSpPr txBox="1"/>
          <p:nvPr/>
        </p:nvSpPr>
        <p:spPr>
          <a:xfrm>
            <a:off x="2368628" y="4530866"/>
            <a:ext cx="2646878" cy="369332"/>
          </a:xfrm>
          <a:prstGeom prst="rect">
            <a:avLst/>
          </a:prstGeom>
          <a:noFill/>
        </p:spPr>
        <p:txBody>
          <a:bodyPr wrap="none" rtlCol="0">
            <a:spAutoFit/>
          </a:bodyPr>
          <a:lstStyle/>
          <a:p>
            <a:r>
              <a:rPr lang="en-US" dirty="0"/>
              <a:t>Studying fine-tuning data</a:t>
            </a:r>
          </a:p>
        </p:txBody>
      </p:sp>
      <p:sp>
        <p:nvSpPr>
          <p:cNvPr id="4" name="TextBox 3">
            <a:extLst>
              <a:ext uri="{FF2B5EF4-FFF2-40B4-BE49-F238E27FC236}">
                <a16:creationId xmlns:a16="http://schemas.microsoft.com/office/drawing/2014/main" id="{00FE4F0B-10EA-0404-84C1-2220E46947C9}"/>
              </a:ext>
            </a:extLst>
          </p:cNvPr>
          <p:cNvSpPr txBox="1"/>
          <p:nvPr/>
        </p:nvSpPr>
        <p:spPr>
          <a:xfrm>
            <a:off x="8013030" y="4508258"/>
            <a:ext cx="2252540" cy="369332"/>
          </a:xfrm>
          <a:prstGeom prst="rect">
            <a:avLst/>
          </a:prstGeom>
          <a:noFill/>
        </p:spPr>
        <p:txBody>
          <a:bodyPr wrap="none" rtlCol="0">
            <a:spAutoFit/>
          </a:bodyPr>
          <a:lstStyle/>
          <a:p>
            <a:r>
              <a:rPr lang="en-US" dirty="0"/>
              <a:t>Development metrics</a:t>
            </a:r>
          </a:p>
        </p:txBody>
      </p:sp>
      <p:sp>
        <p:nvSpPr>
          <p:cNvPr id="6" name="TextBox 5">
            <a:extLst>
              <a:ext uri="{FF2B5EF4-FFF2-40B4-BE49-F238E27FC236}">
                <a16:creationId xmlns:a16="http://schemas.microsoft.com/office/drawing/2014/main" id="{5B682E51-8814-2F39-391E-D7D610702983}"/>
              </a:ext>
            </a:extLst>
          </p:cNvPr>
          <p:cNvSpPr txBox="1"/>
          <p:nvPr/>
        </p:nvSpPr>
        <p:spPr>
          <a:xfrm>
            <a:off x="2229395" y="5348735"/>
            <a:ext cx="7733207" cy="369332"/>
          </a:xfrm>
          <a:prstGeom prst="rect">
            <a:avLst/>
          </a:prstGeom>
          <a:noFill/>
        </p:spPr>
        <p:txBody>
          <a:bodyPr wrap="none" rtlCol="0">
            <a:spAutoFit/>
          </a:bodyPr>
          <a:lstStyle/>
          <a:p>
            <a:r>
              <a:rPr lang="en-US" dirty="0"/>
              <a:t>Caveat: development and deployment needs more than automated data/evals</a:t>
            </a:r>
          </a:p>
        </p:txBody>
      </p:sp>
      <p:sp>
        <p:nvSpPr>
          <p:cNvPr id="13" name="TextBox 12">
            <a:extLst>
              <a:ext uri="{FF2B5EF4-FFF2-40B4-BE49-F238E27FC236}">
                <a16:creationId xmlns:a16="http://schemas.microsoft.com/office/drawing/2014/main" id="{4DD175F7-B80B-9927-357E-138012F3C985}"/>
              </a:ext>
            </a:extLst>
          </p:cNvPr>
          <p:cNvSpPr txBox="1"/>
          <p:nvPr/>
        </p:nvSpPr>
        <p:spPr>
          <a:xfrm>
            <a:off x="781356" y="6166603"/>
            <a:ext cx="3778599" cy="369332"/>
          </a:xfrm>
          <a:prstGeom prst="rect">
            <a:avLst/>
          </a:prstGeom>
          <a:noFill/>
        </p:spPr>
        <p:txBody>
          <a:bodyPr wrap="none" rtlCol="0">
            <a:spAutoFit/>
          </a:bodyPr>
          <a:lstStyle/>
          <a:p>
            <a:r>
              <a:rPr lang="en-US" dirty="0"/>
              <a:t>Development metrics, synthetic data</a:t>
            </a:r>
          </a:p>
        </p:txBody>
      </p:sp>
      <p:sp>
        <p:nvSpPr>
          <p:cNvPr id="19" name="TextBox 18">
            <a:extLst>
              <a:ext uri="{FF2B5EF4-FFF2-40B4-BE49-F238E27FC236}">
                <a16:creationId xmlns:a16="http://schemas.microsoft.com/office/drawing/2014/main" id="{8309F2CE-C3F8-54CE-F6D3-44F2B62ED005}"/>
              </a:ext>
            </a:extLst>
          </p:cNvPr>
          <p:cNvSpPr txBox="1"/>
          <p:nvPr/>
        </p:nvSpPr>
        <p:spPr>
          <a:xfrm>
            <a:off x="5015506" y="6166603"/>
            <a:ext cx="3310522" cy="369332"/>
          </a:xfrm>
          <a:prstGeom prst="rect">
            <a:avLst/>
          </a:prstGeom>
          <a:noFill/>
        </p:spPr>
        <p:txBody>
          <a:bodyPr wrap="none" rtlCol="0">
            <a:spAutoFit/>
          </a:bodyPr>
          <a:lstStyle/>
          <a:p>
            <a:r>
              <a:rPr lang="en-US" dirty="0"/>
              <a:t>Crowdsourced data + evaluation</a:t>
            </a:r>
          </a:p>
        </p:txBody>
      </p:sp>
      <p:sp>
        <p:nvSpPr>
          <p:cNvPr id="33" name="TextBox 32">
            <a:extLst>
              <a:ext uri="{FF2B5EF4-FFF2-40B4-BE49-F238E27FC236}">
                <a16:creationId xmlns:a16="http://schemas.microsoft.com/office/drawing/2014/main" id="{A901C7A6-E6AE-BA2D-6B77-ADD3D3998C30}"/>
              </a:ext>
            </a:extLst>
          </p:cNvPr>
          <p:cNvSpPr txBox="1"/>
          <p:nvPr/>
        </p:nvSpPr>
        <p:spPr>
          <a:xfrm>
            <a:off x="9139300" y="6166603"/>
            <a:ext cx="1646605" cy="369332"/>
          </a:xfrm>
          <a:prstGeom prst="rect">
            <a:avLst/>
          </a:prstGeom>
          <a:noFill/>
        </p:spPr>
        <p:txBody>
          <a:bodyPr wrap="none" rtlCol="0">
            <a:spAutoFit/>
          </a:bodyPr>
          <a:lstStyle/>
          <a:p>
            <a:r>
              <a:rPr lang="en-US" dirty="0"/>
              <a:t>Live evaluation</a:t>
            </a:r>
          </a:p>
        </p:txBody>
      </p:sp>
      <p:pic>
        <p:nvPicPr>
          <p:cNvPr id="42" name="Picture 41">
            <a:extLst>
              <a:ext uri="{FF2B5EF4-FFF2-40B4-BE49-F238E27FC236}">
                <a16:creationId xmlns:a16="http://schemas.microsoft.com/office/drawing/2014/main" id="{CD0223B7-A9E6-03CC-0401-E6AF3AA1ECC1}"/>
              </a:ext>
            </a:extLst>
          </p:cNvPr>
          <p:cNvPicPr>
            <a:picLocks noChangeAspect="1"/>
          </p:cNvPicPr>
          <p:nvPr/>
        </p:nvPicPr>
        <p:blipFill>
          <a:blip r:embed="rId3"/>
          <a:stretch>
            <a:fillRect/>
          </a:stretch>
        </p:blipFill>
        <p:spPr>
          <a:xfrm>
            <a:off x="1067190" y="1245713"/>
            <a:ext cx="5336419" cy="1604200"/>
          </a:xfrm>
          <a:prstGeom prst="rect">
            <a:avLst/>
          </a:prstGeom>
          <a:ln>
            <a:solidFill>
              <a:schemeClr val="bg1">
                <a:lumMod val="75000"/>
              </a:schemeClr>
            </a:solidFill>
          </a:ln>
        </p:spPr>
      </p:pic>
      <p:pic>
        <p:nvPicPr>
          <p:cNvPr id="46" name="Picture 45">
            <a:extLst>
              <a:ext uri="{FF2B5EF4-FFF2-40B4-BE49-F238E27FC236}">
                <a16:creationId xmlns:a16="http://schemas.microsoft.com/office/drawing/2014/main" id="{F658F846-4B22-2FEA-8580-1FB2657DFA6A}"/>
              </a:ext>
            </a:extLst>
          </p:cNvPr>
          <p:cNvPicPr>
            <a:picLocks noChangeAspect="1"/>
          </p:cNvPicPr>
          <p:nvPr/>
        </p:nvPicPr>
        <p:blipFill rotWithShape="1">
          <a:blip r:embed="rId4"/>
          <a:srcRect b="19533"/>
          <a:stretch/>
        </p:blipFill>
        <p:spPr>
          <a:xfrm>
            <a:off x="1624613" y="2950394"/>
            <a:ext cx="4002730" cy="1403238"/>
          </a:xfrm>
          <a:prstGeom prst="rect">
            <a:avLst/>
          </a:prstGeom>
          <a:ln>
            <a:solidFill>
              <a:schemeClr val="bg1">
                <a:lumMod val="75000"/>
              </a:schemeClr>
            </a:solidFill>
          </a:ln>
        </p:spPr>
      </p:pic>
      <p:pic>
        <p:nvPicPr>
          <p:cNvPr id="48" name="Picture 47">
            <a:extLst>
              <a:ext uri="{FF2B5EF4-FFF2-40B4-BE49-F238E27FC236}">
                <a16:creationId xmlns:a16="http://schemas.microsoft.com/office/drawing/2014/main" id="{98D13C60-1E49-8B63-94F5-2EAB1CF9676E}"/>
              </a:ext>
            </a:extLst>
          </p:cNvPr>
          <p:cNvPicPr>
            <a:picLocks noChangeAspect="1"/>
          </p:cNvPicPr>
          <p:nvPr/>
        </p:nvPicPr>
        <p:blipFill>
          <a:blip r:embed="rId5"/>
          <a:stretch>
            <a:fillRect/>
          </a:stretch>
        </p:blipFill>
        <p:spPr>
          <a:xfrm>
            <a:off x="7009496" y="2950394"/>
            <a:ext cx="4259607" cy="1403238"/>
          </a:xfrm>
          <a:prstGeom prst="rect">
            <a:avLst/>
          </a:prstGeom>
          <a:ln>
            <a:solidFill>
              <a:schemeClr val="bg1">
                <a:lumMod val="75000"/>
              </a:schemeClr>
            </a:solidFill>
          </a:ln>
        </p:spPr>
      </p:pic>
      <p:pic>
        <p:nvPicPr>
          <p:cNvPr id="50" name="Picture 49">
            <a:extLst>
              <a:ext uri="{FF2B5EF4-FFF2-40B4-BE49-F238E27FC236}">
                <a16:creationId xmlns:a16="http://schemas.microsoft.com/office/drawing/2014/main" id="{2CAF631C-007A-FA0D-17C9-234C228957DE}"/>
              </a:ext>
            </a:extLst>
          </p:cNvPr>
          <p:cNvPicPr>
            <a:picLocks noChangeAspect="1"/>
          </p:cNvPicPr>
          <p:nvPr/>
        </p:nvPicPr>
        <p:blipFill>
          <a:blip r:embed="rId6"/>
          <a:stretch>
            <a:fillRect/>
          </a:stretch>
        </p:blipFill>
        <p:spPr>
          <a:xfrm>
            <a:off x="7219068" y="1319940"/>
            <a:ext cx="3905742" cy="1283981"/>
          </a:xfrm>
          <a:prstGeom prst="rect">
            <a:avLst/>
          </a:prstGeom>
          <a:ln>
            <a:solidFill>
              <a:schemeClr val="bg1">
                <a:lumMod val="75000"/>
              </a:schemeClr>
            </a:solidFill>
          </a:ln>
        </p:spPr>
      </p:pic>
      <p:cxnSp>
        <p:nvCxnSpPr>
          <p:cNvPr id="56" name="Straight Arrow Connector 55">
            <a:extLst>
              <a:ext uri="{FF2B5EF4-FFF2-40B4-BE49-F238E27FC236}">
                <a16:creationId xmlns:a16="http://schemas.microsoft.com/office/drawing/2014/main" id="{B52486DD-67B4-9437-12E6-EBA811B4B372}"/>
              </a:ext>
            </a:extLst>
          </p:cNvPr>
          <p:cNvCxnSpPr>
            <a:stCxn id="13" idx="3"/>
            <a:endCxn id="53" idx="1"/>
          </p:cNvCxnSpPr>
          <p:nvPr/>
        </p:nvCxnSpPr>
        <p:spPr>
          <a:xfrm>
            <a:off x="4559955" y="6351269"/>
            <a:ext cx="394110" cy="598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7173BDD4-7C8C-15B0-E497-F541734B5387}"/>
              </a:ext>
            </a:extLst>
          </p:cNvPr>
          <p:cNvCxnSpPr>
            <a:cxnSpLocks/>
            <a:stCxn id="19" idx="3"/>
          </p:cNvCxnSpPr>
          <p:nvPr/>
        </p:nvCxnSpPr>
        <p:spPr>
          <a:xfrm>
            <a:off x="8326028" y="6351269"/>
            <a:ext cx="684807"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42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6749AF-AEF3-AB54-8E70-F1C2C0F67317}"/>
              </a:ext>
            </a:extLst>
          </p:cNvPr>
          <p:cNvSpPr/>
          <p:nvPr/>
        </p:nvSpPr>
        <p:spPr>
          <a:xfrm>
            <a:off x="782979" y="3882205"/>
            <a:ext cx="10829014" cy="2496407"/>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A5DB6863-F7E5-9328-8F79-EFAC40426CFC}"/>
              </a:ext>
            </a:extLst>
          </p:cNvPr>
          <p:cNvSpPr>
            <a:spLocks noGrp="1"/>
          </p:cNvSpPr>
          <p:nvPr>
            <p:ph type="title"/>
          </p:nvPr>
        </p:nvSpPr>
        <p:spPr/>
        <p:txBody>
          <a:bodyPr/>
          <a:lstStyle/>
          <a:p>
            <a:r>
              <a:rPr lang="en-US" dirty="0"/>
              <a:t>Case study: watermarking LLMs</a:t>
            </a:r>
          </a:p>
        </p:txBody>
      </p:sp>
      <p:sp>
        <p:nvSpPr>
          <p:cNvPr id="3" name="Content Placeholder 2">
            <a:extLst>
              <a:ext uri="{FF2B5EF4-FFF2-40B4-BE49-F238E27FC236}">
                <a16:creationId xmlns:a16="http://schemas.microsoft.com/office/drawing/2014/main" id="{1CFC8790-B0B2-5B87-6937-13A6230C4A80}"/>
              </a:ext>
            </a:extLst>
          </p:cNvPr>
          <p:cNvSpPr>
            <a:spLocks noGrp="1"/>
          </p:cNvSpPr>
          <p:nvPr>
            <p:ph sz="quarter" idx="10"/>
          </p:nvPr>
        </p:nvSpPr>
        <p:spPr>
          <a:xfrm>
            <a:off x="1141071" y="4072874"/>
            <a:ext cx="10401113" cy="2115068"/>
          </a:xfrm>
        </p:spPr>
        <p:txBody>
          <a:bodyPr>
            <a:normAutofit fontScale="92500"/>
          </a:bodyPr>
          <a:lstStyle/>
          <a:p>
            <a:pPr algn="ctr"/>
            <a:r>
              <a:rPr lang="en-US" sz="2600" dirty="0"/>
              <a:t>Watermarking enables tracking of LLM-generated text (see </a:t>
            </a:r>
            <a:r>
              <a:rPr lang="en-US" sz="2600" dirty="0" err="1"/>
              <a:t>Kirchenbauer</a:t>
            </a:r>
            <a:r>
              <a:rPr lang="en-US" sz="2600" dirty="0"/>
              <a:t> et al)</a:t>
            </a:r>
          </a:p>
          <a:p>
            <a:endParaRPr lang="en-US" dirty="0"/>
          </a:p>
          <a:p>
            <a:r>
              <a:rPr lang="en-US" b="1" dirty="0"/>
              <a:t>Challenges:</a:t>
            </a:r>
          </a:p>
          <a:p>
            <a:pPr>
              <a:buFont typeface="Arial" panose="020B0604020202020204" pitchFamily="34" charset="0"/>
              <a:buChar char="•"/>
            </a:pPr>
            <a:r>
              <a:rPr lang="en-US" dirty="0"/>
              <a:t>Watermarks induce distortion (hard sell for LLM vendors)</a:t>
            </a:r>
          </a:p>
          <a:p>
            <a:pPr>
              <a:buFont typeface="Arial" panose="020B0604020202020204" pitchFamily="34" charset="0"/>
              <a:buChar char="•"/>
            </a:pPr>
            <a:r>
              <a:rPr lang="en-US" dirty="0"/>
              <a:t>Many watermarks highly non-robust (to deletion of a few words, or cropping)</a:t>
            </a:r>
          </a:p>
        </p:txBody>
      </p:sp>
      <p:pic>
        <p:nvPicPr>
          <p:cNvPr id="5" name="Picture 4">
            <a:extLst>
              <a:ext uri="{FF2B5EF4-FFF2-40B4-BE49-F238E27FC236}">
                <a16:creationId xmlns:a16="http://schemas.microsoft.com/office/drawing/2014/main" id="{B2EBC503-8E65-38FC-692D-F87311867B62}"/>
              </a:ext>
            </a:extLst>
          </p:cNvPr>
          <p:cNvPicPr>
            <a:picLocks noChangeAspect="1"/>
          </p:cNvPicPr>
          <p:nvPr/>
        </p:nvPicPr>
        <p:blipFill>
          <a:blip r:embed="rId3"/>
          <a:stretch>
            <a:fillRect/>
          </a:stretch>
        </p:blipFill>
        <p:spPr>
          <a:xfrm>
            <a:off x="1472822" y="1683410"/>
            <a:ext cx="9246356" cy="1942467"/>
          </a:xfrm>
          <a:prstGeom prst="rect">
            <a:avLst/>
          </a:prstGeom>
        </p:spPr>
      </p:pic>
    </p:spTree>
    <p:extLst>
      <p:ext uri="{BB962C8B-B14F-4D97-AF65-F5344CB8AC3E}">
        <p14:creationId xmlns:p14="http://schemas.microsoft.com/office/powerpoint/2010/main" val="3652712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8E7B6D-DBA2-E62E-2324-8F6654432B92}"/>
              </a:ext>
            </a:extLst>
          </p:cNvPr>
          <p:cNvSpPr/>
          <p:nvPr/>
        </p:nvSpPr>
        <p:spPr>
          <a:xfrm>
            <a:off x="1074197" y="4097076"/>
            <a:ext cx="10708407" cy="2001883"/>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48EBF29E-933D-CF79-A0E8-DE1AF9EB1AC6}"/>
              </a:ext>
            </a:extLst>
          </p:cNvPr>
          <p:cNvSpPr/>
          <p:nvPr/>
        </p:nvSpPr>
        <p:spPr>
          <a:xfrm>
            <a:off x="1074197" y="1713390"/>
            <a:ext cx="10708407" cy="2095067"/>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E9594F61-1F47-4C61-4C19-35F55ED7CDEE}"/>
              </a:ext>
            </a:extLst>
          </p:cNvPr>
          <p:cNvSpPr>
            <a:spLocks noGrp="1"/>
          </p:cNvSpPr>
          <p:nvPr>
            <p:ph type="title"/>
          </p:nvPr>
        </p:nvSpPr>
        <p:spPr/>
        <p:txBody>
          <a:bodyPr/>
          <a:lstStyle/>
          <a:p>
            <a:r>
              <a:rPr lang="en-US" dirty="0"/>
              <a:t>Development of a distortion-free, robust watermark.</a:t>
            </a:r>
          </a:p>
        </p:txBody>
      </p:sp>
      <p:sp>
        <p:nvSpPr>
          <p:cNvPr id="3" name="Content Placeholder 2">
            <a:extLst>
              <a:ext uri="{FF2B5EF4-FFF2-40B4-BE49-F238E27FC236}">
                <a16:creationId xmlns:a16="http://schemas.microsoft.com/office/drawing/2014/main" id="{372A869C-0133-A235-BFD5-DE8951218DE7}"/>
              </a:ext>
            </a:extLst>
          </p:cNvPr>
          <p:cNvSpPr>
            <a:spLocks noGrp="1"/>
          </p:cNvSpPr>
          <p:nvPr>
            <p:ph sz="quarter" idx="10"/>
          </p:nvPr>
        </p:nvSpPr>
        <p:spPr>
          <a:xfrm>
            <a:off x="1274237" y="1211580"/>
            <a:ext cx="10267951" cy="501810"/>
          </a:xfrm>
        </p:spPr>
        <p:txBody>
          <a:bodyPr/>
          <a:lstStyle/>
          <a:p>
            <a:r>
              <a:rPr lang="en-US" dirty="0"/>
              <a:t>In recent work [</a:t>
            </a:r>
            <a:r>
              <a:rPr lang="en-US" dirty="0" err="1"/>
              <a:t>Kuditipudi</a:t>
            </a:r>
            <a:r>
              <a:rPr lang="en-US" dirty="0"/>
              <a:t> et al 2023], we derive a distortion free and robust watermark.</a:t>
            </a:r>
          </a:p>
          <a:p>
            <a:endParaRPr lang="en-US" dirty="0"/>
          </a:p>
          <a:p>
            <a:pPr marL="0" indent="0"/>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46832EE-9A92-BC13-6819-F3B3CF01D2C1}"/>
                  </a:ext>
                </a:extLst>
              </p:cNvPr>
              <p:cNvSpPr txBox="1"/>
              <p:nvPr/>
            </p:nvSpPr>
            <p:spPr>
              <a:xfrm>
                <a:off x="1274237" y="1794883"/>
                <a:ext cx="7940122" cy="1681101"/>
              </a:xfrm>
              <a:prstGeom prst="rect">
                <a:avLst/>
              </a:prstGeom>
              <a:noFill/>
            </p:spPr>
            <p:txBody>
              <a:bodyPr wrap="none" rtlCol="0">
                <a:spAutoFit/>
              </a:bodyPr>
              <a:lstStyle/>
              <a:p>
                <a:r>
                  <a:rPr lang="en-US" sz="2400" b="1" dirty="0"/>
                  <a:t>Generate</a:t>
                </a:r>
                <a:r>
                  <a:rPr lang="en-US" sz="2400" dirty="0"/>
                  <a:t> (for each token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a:t>
                </a:r>
              </a:p>
              <a:p>
                <a:pPr lvl="1">
                  <a:buFont typeface="Arial" panose="020B0604020202020204" pitchFamily="34" charset="0"/>
                  <a:buChar char="•"/>
                </a:pPr>
                <a:r>
                  <a:rPr lang="en-US" sz="2400" dirty="0"/>
                  <a:t>    Draw a random sequence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∈[0,1]</m:t>
                    </m:r>
                  </m:oMath>
                </a14:m>
                <a:r>
                  <a:rPr lang="en-US" sz="2400" dirty="0"/>
                  <a:t>, call this the key</a:t>
                </a:r>
              </a:p>
              <a:p>
                <a:pPr lvl="1">
                  <a:buFont typeface="Arial" panose="020B0604020202020204" pitchFamily="34" charset="0"/>
                  <a:buChar char="•"/>
                </a:pPr>
                <a:r>
                  <a:rPr lang="en-US" sz="2400" dirty="0"/>
                  <a:t>    Sample according to </a:t>
                </a:r>
                <a14:m>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min</m:t>
                            </m:r>
                          </m:e>
                          <m:lim>
                            <m:r>
                              <a:rPr lang="en-US" sz="2400" b="0" i="1" smtClean="0">
                                <a:latin typeface="Cambria Math" panose="02040503050406030204" pitchFamily="18" charset="0"/>
                              </a:rPr>
                              <m:t>𝑖</m:t>
                            </m:r>
                          </m:lim>
                        </m:limLow>
                      </m:fName>
                      <m:e>
                        <m:r>
                          <a:rPr lang="en-US" sz="2400" b="0" i="1" smtClean="0">
                            <a:latin typeface="Cambria Math" panose="02040503050406030204" pitchFamily="18" charset="0"/>
                          </a:rPr>
                          <m:t> −</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𝑖</m:t>
                                </m:r>
                              </m:sub>
                            </m:sSub>
                          </m:e>
                        </m:func>
                      </m:e>
                    </m:func>
                  </m:oMath>
                </a14:m>
                <a:r>
                  <a:rPr lang="en-US" sz="2400" dirty="0"/>
                  <a:t> (From Aaronson)</a:t>
                </a:r>
              </a:p>
              <a:p>
                <a:pPr marL="800100" lvl="1" indent="-342900">
                  <a:buFont typeface="Arial" panose="020B0604020202020204" pitchFamily="34" charset="0"/>
                  <a:buChar char="•"/>
                </a:pPr>
                <a:endParaRPr lang="en-US" sz="2400" dirty="0"/>
              </a:p>
            </p:txBody>
          </p:sp>
        </mc:Choice>
        <mc:Fallback>
          <p:sp>
            <p:nvSpPr>
              <p:cNvPr id="4" name="TextBox 3">
                <a:extLst>
                  <a:ext uri="{FF2B5EF4-FFF2-40B4-BE49-F238E27FC236}">
                    <a16:creationId xmlns:a16="http://schemas.microsoft.com/office/drawing/2014/main" id="{E46832EE-9A92-BC13-6819-F3B3CF01D2C1}"/>
                  </a:ext>
                </a:extLst>
              </p:cNvPr>
              <p:cNvSpPr txBox="1">
                <a:spLocks noRot="1" noChangeAspect="1" noMove="1" noResize="1" noEditPoints="1" noAdjustHandles="1" noChangeArrowheads="1" noChangeShapeType="1" noTextEdit="1"/>
              </p:cNvSpPr>
              <p:nvPr/>
            </p:nvSpPr>
            <p:spPr>
              <a:xfrm>
                <a:off x="1274237" y="1794883"/>
                <a:ext cx="7940122" cy="1681101"/>
              </a:xfrm>
              <a:prstGeom prst="rect">
                <a:avLst/>
              </a:prstGeom>
              <a:blipFill>
                <a:blip r:embed="rId3"/>
                <a:stretch>
                  <a:fillRect l="-1151" t="-2899" r="-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B98640C-611B-7AC5-3537-F007206753F9}"/>
                  </a:ext>
                </a:extLst>
              </p:cNvPr>
              <p:cNvSpPr txBox="1"/>
              <p:nvPr/>
            </p:nvSpPr>
            <p:spPr>
              <a:xfrm>
                <a:off x="1265035" y="4135149"/>
                <a:ext cx="8966365" cy="1236364"/>
              </a:xfrm>
              <a:prstGeom prst="rect">
                <a:avLst/>
              </a:prstGeom>
              <a:noFill/>
            </p:spPr>
            <p:txBody>
              <a:bodyPr wrap="none" rtlCol="0">
                <a:spAutoFit/>
              </a:bodyPr>
              <a:lstStyle/>
              <a:p>
                <a:r>
                  <a:rPr lang="en-US" sz="2400" b="1" dirty="0"/>
                  <a:t>Detect</a:t>
                </a:r>
              </a:p>
              <a:p>
                <a:pPr marL="800100" lvl="1" indent="-342900">
                  <a:buFont typeface="Arial" panose="020B0604020202020204" pitchFamily="34" charset="0"/>
                  <a:buChar char="•"/>
                </a:pPr>
                <a:r>
                  <a:rPr lang="en-US" sz="2400" dirty="0"/>
                  <a:t>Find the min-</a:t>
                </a:r>
                <a:r>
                  <a:rPr lang="en-US" sz="2400" dirty="0" err="1"/>
                  <a:t>Levenshtein</a:t>
                </a:r>
                <a:r>
                  <a:rPr lang="en-US" sz="2400" dirty="0"/>
                  <a:t> cost with </a:t>
                </a:r>
                <a14:m>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𝜉</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𝜉</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sub>
                            </m:sSub>
                            <m:r>
                              <a:rPr lang="en-US" sz="2400" b="0" i="1" smtClean="0">
                                <a:latin typeface="Cambria Math" panose="02040503050406030204" pitchFamily="18" charset="0"/>
                              </a:rPr>
                              <m:t>) </m:t>
                            </m:r>
                          </m:e>
                        </m:func>
                      </m:e>
                    </m:nary>
                  </m:oMath>
                </a14:m>
                <a:endParaRPr lang="en-US" sz="2400" dirty="0"/>
              </a:p>
              <a:p>
                <a:pPr marL="800100" lvl="1" indent="-342900">
                  <a:buFont typeface="Arial" panose="020B0604020202020204" pitchFamily="34" charset="0"/>
                  <a:buChar char="•"/>
                </a:pPr>
                <a:r>
                  <a:rPr lang="en-US" sz="2400" dirty="0"/>
                  <a:t>Compare vs the min-</a:t>
                </a:r>
                <a:r>
                  <a:rPr lang="en-US" sz="2400" dirty="0" err="1"/>
                  <a:t>Levenshtein</a:t>
                </a:r>
                <a:r>
                  <a:rPr lang="en-US" sz="2400" dirty="0"/>
                  <a:t> cost w/ random </a:t>
                </a:r>
                <a14:m>
                  <m:oMath xmlns:m="http://schemas.openxmlformats.org/officeDocument/2006/math">
                    <m:r>
                      <a:rPr lang="en-US" sz="2400" b="0" i="1" smtClean="0">
                        <a:latin typeface="Cambria Math" panose="02040503050406030204" pitchFamily="18" charset="0"/>
                      </a:rPr>
                      <m:t>𝜉</m:t>
                    </m:r>
                  </m:oMath>
                </a14:m>
                <a:endParaRPr lang="en-US" sz="2400" dirty="0"/>
              </a:p>
            </p:txBody>
          </p:sp>
        </mc:Choice>
        <mc:Fallback xmlns="">
          <p:sp>
            <p:nvSpPr>
              <p:cNvPr id="5" name="TextBox 4">
                <a:extLst>
                  <a:ext uri="{FF2B5EF4-FFF2-40B4-BE49-F238E27FC236}">
                    <a16:creationId xmlns:a16="http://schemas.microsoft.com/office/drawing/2014/main" id="{7B98640C-611B-7AC5-3537-F007206753F9}"/>
                  </a:ext>
                </a:extLst>
              </p:cNvPr>
              <p:cNvSpPr txBox="1">
                <a:spLocks noRot="1" noChangeAspect="1" noMove="1" noResize="1" noEditPoints="1" noAdjustHandles="1" noChangeArrowheads="1" noChangeShapeType="1" noTextEdit="1"/>
              </p:cNvSpPr>
              <p:nvPr/>
            </p:nvSpPr>
            <p:spPr>
              <a:xfrm>
                <a:off x="1265035" y="4135149"/>
                <a:ext cx="8966365" cy="1236364"/>
              </a:xfrm>
              <a:prstGeom prst="rect">
                <a:avLst/>
              </a:prstGeom>
              <a:blipFill>
                <a:blip r:embed="rId4"/>
                <a:stretch>
                  <a:fillRect l="-1088" t="-18719" b="-40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1CD93C-6389-85CC-48AC-462108AE317C}"/>
                  </a:ext>
                </a:extLst>
              </p:cNvPr>
              <p:cNvSpPr txBox="1"/>
              <p:nvPr/>
            </p:nvSpPr>
            <p:spPr>
              <a:xfrm>
                <a:off x="2613123" y="3275737"/>
                <a:ext cx="6965753" cy="400110"/>
              </a:xfrm>
              <a:prstGeom prst="rect">
                <a:avLst/>
              </a:prstGeom>
              <a:noFill/>
            </p:spPr>
            <p:txBody>
              <a:bodyPr wrap="none" rtlCol="0">
                <a:spAutoFit/>
              </a:bodyPr>
              <a:lstStyle/>
              <a:p>
                <a:r>
                  <a:rPr lang="en-US" sz="2000" b="1" dirty="0"/>
                  <a:t>This is distortion free </a:t>
                </a:r>
                <a:r>
                  <a:rPr lang="en-US" sz="2000" dirty="0"/>
                  <a:t>(i.e. the marginal distribution over </a:t>
                </a:r>
                <a14:m>
                  <m:oMath xmlns:m="http://schemas.openxmlformats.org/officeDocument/2006/math">
                    <m:r>
                      <a:rPr lang="en-US" sz="2000" b="0" i="1" smtClean="0">
                        <a:latin typeface="Cambria Math" panose="02040503050406030204" pitchFamily="18" charset="0"/>
                      </a:rPr>
                      <m:t>𝜉</m:t>
                    </m:r>
                  </m:oMath>
                </a14:m>
                <a:r>
                  <a:rPr lang="en-US" sz="2000" dirty="0"/>
                  <a:t> is p)</a:t>
                </a:r>
              </a:p>
            </p:txBody>
          </p:sp>
        </mc:Choice>
        <mc:Fallback xmlns="">
          <p:sp>
            <p:nvSpPr>
              <p:cNvPr id="6" name="TextBox 5">
                <a:extLst>
                  <a:ext uri="{FF2B5EF4-FFF2-40B4-BE49-F238E27FC236}">
                    <a16:creationId xmlns:a16="http://schemas.microsoft.com/office/drawing/2014/main" id="{5A1CD93C-6389-85CC-48AC-462108AE317C}"/>
                  </a:ext>
                </a:extLst>
              </p:cNvPr>
              <p:cNvSpPr txBox="1">
                <a:spLocks noRot="1" noChangeAspect="1" noMove="1" noResize="1" noEditPoints="1" noAdjustHandles="1" noChangeArrowheads="1" noChangeShapeType="1" noTextEdit="1"/>
              </p:cNvSpPr>
              <p:nvPr/>
            </p:nvSpPr>
            <p:spPr>
              <a:xfrm>
                <a:off x="2613123" y="3275737"/>
                <a:ext cx="6965753" cy="400110"/>
              </a:xfrm>
              <a:prstGeom prst="rect">
                <a:avLst/>
              </a:prstGeom>
              <a:blipFill>
                <a:blip r:embed="rId5"/>
                <a:stretch>
                  <a:fillRect l="-963" t="-7576" b="-257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2386585-7601-249B-CC39-2442F0ADF2CB}"/>
              </a:ext>
            </a:extLst>
          </p:cNvPr>
          <p:cNvSpPr txBox="1"/>
          <p:nvPr/>
        </p:nvSpPr>
        <p:spPr>
          <a:xfrm>
            <a:off x="2878003" y="5497441"/>
            <a:ext cx="6700873" cy="400110"/>
          </a:xfrm>
          <a:prstGeom prst="rect">
            <a:avLst/>
          </a:prstGeom>
          <a:noFill/>
        </p:spPr>
        <p:txBody>
          <a:bodyPr wrap="none" rtlCol="0">
            <a:spAutoFit/>
          </a:bodyPr>
          <a:lstStyle/>
          <a:p>
            <a:r>
              <a:rPr lang="en-US" sz="2000" b="1" dirty="0"/>
              <a:t>This is robust </a:t>
            </a:r>
            <a:r>
              <a:rPr lang="en-US" sz="2000" dirty="0"/>
              <a:t>(i.e. can detect under small </a:t>
            </a:r>
            <a:r>
              <a:rPr lang="en-US" sz="2000" dirty="0" err="1"/>
              <a:t>Levenshtein</a:t>
            </a:r>
            <a:r>
              <a:rPr lang="en-US" sz="2000" dirty="0"/>
              <a:t> edits) </a:t>
            </a:r>
          </a:p>
        </p:txBody>
      </p:sp>
      <p:sp>
        <p:nvSpPr>
          <p:cNvPr id="10" name="TextBox 9">
            <a:extLst>
              <a:ext uri="{FF2B5EF4-FFF2-40B4-BE49-F238E27FC236}">
                <a16:creationId xmlns:a16="http://schemas.microsoft.com/office/drawing/2014/main" id="{FBDEA95B-FF3D-0B06-F3DB-061A9D907930}"/>
              </a:ext>
            </a:extLst>
          </p:cNvPr>
          <p:cNvSpPr txBox="1"/>
          <p:nvPr/>
        </p:nvSpPr>
        <p:spPr>
          <a:xfrm>
            <a:off x="10212165" y="6481051"/>
            <a:ext cx="1838965" cy="307777"/>
          </a:xfrm>
          <a:prstGeom prst="rect">
            <a:avLst/>
          </a:prstGeom>
          <a:noFill/>
        </p:spPr>
        <p:txBody>
          <a:bodyPr wrap="none" rtlCol="0">
            <a:spAutoFit/>
          </a:bodyPr>
          <a:lstStyle/>
          <a:p>
            <a:r>
              <a:rPr lang="en-US" sz="1400" dirty="0"/>
              <a:t>[</a:t>
            </a:r>
            <a:r>
              <a:rPr lang="en-US" sz="1400" dirty="0" err="1"/>
              <a:t>Kuditipudi</a:t>
            </a:r>
            <a:r>
              <a:rPr lang="en-US" sz="1400" dirty="0"/>
              <a:t> et al 2023]</a:t>
            </a:r>
          </a:p>
        </p:txBody>
      </p:sp>
    </p:spTree>
    <p:extLst>
      <p:ext uri="{BB962C8B-B14F-4D97-AF65-F5344CB8AC3E}">
        <p14:creationId xmlns:p14="http://schemas.microsoft.com/office/powerpoint/2010/main" val="2489754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331E-A5D3-85B5-2918-699609D6FD6C}"/>
              </a:ext>
            </a:extLst>
          </p:cNvPr>
          <p:cNvSpPr>
            <a:spLocks noGrp="1"/>
          </p:cNvSpPr>
          <p:nvPr>
            <p:ph type="title"/>
          </p:nvPr>
        </p:nvSpPr>
        <p:spPr/>
        <p:txBody>
          <a:bodyPr/>
          <a:lstStyle/>
          <a:p>
            <a:r>
              <a:rPr lang="en-US" dirty="0"/>
              <a:t>Watermarks and open models</a:t>
            </a:r>
          </a:p>
        </p:txBody>
      </p:sp>
      <p:sp>
        <p:nvSpPr>
          <p:cNvPr id="3" name="Content Placeholder 2">
            <a:extLst>
              <a:ext uri="{FF2B5EF4-FFF2-40B4-BE49-F238E27FC236}">
                <a16:creationId xmlns:a16="http://schemas.microsoft.com/office/drawing/2014/main" id="{16AECF5F-FB05-309C-FDE0-A1B7B9D77793}"/>
              </a:ext>
            </a:extLst>
          </p:cNvPr>
          <p:cNvSpPr>
            <a:spLocks noGrp="1"/>
          </p:cNvSpPr>
          <p:nvPr>
            <p:ph sz="quarter" idx="10"/>
          </p:nvPr>
        </p:nvSpPr>
        <p:spPr>
          <a:xfrm>
            <a:off x="794843" y="1508219"/>
            <a:ext cx="4567269" cy="990082"/>
          </a:xfrm>
        </p:spPr>
        <p:txBody>
          <a:bodyPr>
            <a:normAutofit/>
          </a:bodyPr>
          <a:lstStyle/>
          <a:p>
            <a:r>
              <a:rPr lang="en-US" b="1" dirty="0"/>
              <a:t>Open models </a:t>
            </a:r>
            <a:r>
              <a:rPr lang="en-US" dirty="0"/>
              <a:t>(and access to </a:t>
            </a:r>
            <a:r>
              <a:rPr lang="en-US" dirty="0" err="1"/>
              <a:t>logprobs</a:t>
            </a:r>
            <a:r>
              <a:rPr lang="en-US" dirty="0"/>
              <a:t>) </a:t>
            </a:r>
            <a:r>
              <a:rPr lang="en-US" b="1" dirty="0"/>
              <a:t>enable watermarking research</a:t>
            </a:r>
          </a:p>
        </p:txBody>
      </p:sp>
      <p:pic>
        <p:nvPicPr>
          <p:cNvPr id="5" name="Picture 4">
            <a:extLst>
              <a:ext uri="{FF2B5EF4-FFF2-40B4-BE49-F238E27FC236}">
                <a16:creationId xmlns:a16="http://schemas.microsoft.com/office/drawing/2014/main" id="{2D8399C8-5D94-C516-6501-D7A47F3C2504}"/>
              </a:ext>
            </a:extLst>
          </p:cNvPr>
          <p:cNvPicPr>
            <a:picLocks noChangeAspect="1"/>
          </p:cNvPicPr>
          <p:nvPr/>
        </p:nvPicPr>
        <p:blipFill>
          <a:blip r:embed="rId3"/>
          <a:stretch>
            <a:fillRect/>
          </a:stretch>
        </p:blipFill>
        <p:spPr>
          <a:xfrm>
            <a:off x="562176" y="2498301"/>
            <a:ext cx="4625499" cy="3494127"/>
          </a:xfrm>
          <a:prstGeom prst="rect">
            <a:avLst/>
          </a:prstGeom>
        </p:spPr>
      </p:pic>
      <p:sp>
        <p:nvSpPr>
          <p:cNvPr id="6" name="Content Placeholder 2">
            <a:extLst>
              <a:ext uri="{FF2B5EF4-FFF2-40B4-BE49-F238E27FC236}">
                <a16:creationId xmlns:a16="http://schemas.microsoft.com/office/drawing/2014/main" id="{70F1AE4D-6ADB-2F16-7CF7-F061A5A64E37}"/>
              </a:ext>
            </a:extLst>
          </p:cNvPr>
          <p:cNvSpPr txBox="1">
            <a:spLocks/>
          </p:cNvSpPr>
          <p:nvPr/>
        </p:nvSpPr>
        <p:spPr>
          <a:xfrm>
            <a:off x="6495787" y="1508219"/>
            <a:ext cx="4567269" cy="990082"/>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b="1" dirty="0"/>
              <a:t>Open instruction-tuning models and evals lead to new open problems</a:t>
            </a:r>
          </a:p>
        </p:txBody>
      </p:sp>
      <p:pic>
        <p:nvPicPr>
          <p:cNvPr id="8" name="Picture 7">
            <a:extLst>
              <a:ext uri="{FF2B5EF4-FFF2-40B4-BE49-F238E27FC236}">
                <a16:creationId xmlns:a16="http://schemas.microsoft.com/office/drawing/2014/main" id="{BFFED71E-44A1-7630-215C-779178EA2448}"/>
              </a:ext>
            </a:extLst>
          </p:cNvPr>
          <p:cNvPicPr>
            <a:picLocks noChangeAspect="1"/>
          </p:cNvPicPr>
          <p:nvPr/>
        </p:nvPicPr>
        <p:blipFill>
          <a:blip r:embed="rId4"/>
          <a:stretch>
            <a:fillRect/>
          </a:stretch>
        </p:blipFill>
        <p:spPr>
          <a:xfrm>
            <a:off x="6033042" y="2655275"/>
            <a:ext cx="5285541" cy="2291816"/>
          </a:xfrm>
          <a:prstGeom prst="rect">
            <a:avLst/>
          </a:prstGeom>
        </p:spPr>
      </p:pic>
      <p:sp>
        <p:nvSpPr>
          <p:cNvPr id="9" name="TextBox 8">
            <a:extLst>
              <a:ext uri="{FF2B5EF4-FFF2-40B4-BE49-F238E27FC236}">
                <a16:creationId xmlns:a16="http://schemas.microsoft.com/office/drawing/2014/main" id="{35867393-9C18-C68A-0BD2-B65FC80077F9}"/>
              </a:ext>
            </a:extLst>
          </p:cNvPr>
          <p:cNvSpPr txBox="1"/>
          <p:nvPr/>
        </p:nvSpPr>
        <p:spPr>
          <a:xfrm>
            <a:off x="5792064" y="2273111"/>
            <a:ext cx="5974713" cy="338554"/>
          </a:xfrm>
          <a:prstGeom prst="rect">
            <a:avLst/>
          </a:prstGeom>
          <a:noFill/>
        </p:spPr>
        <p:txBody>
          <a:bodyPr wrap="none" rtlCol="0">
            <a:spAutoFit/>
          </a:bodyPr>
          <a:lstStyle/>
          <a:p>
            <a:r>
              <a:rPr lang="en-US" sz="1600" dirty="0"/>
              <a:t>Distortion-free watermarks are weaker on instruction-tuned models</a:t>
            </a:r>
          </a:p>
        </p:txBody>
      </p:sp>
      <p:grpSp>
        <p:nvGrpSpPr>
          <p:cNvPr id="21" name="Group 20">
            <a:extLst>
              <a:ext uri="{FF2B5EF4-FFF2-40B4-BE49-F238E27FC236}">
                <a16:creationId xmlns:a16="http://schemas.microsoft.com/office/drawing/2014/main" id="{1FA009A2-1C9F-E044-51C9-18B9F67CB90D}"/>
              </a:ext>
            </a:extLst>
          </p:cNvPr>
          <p:cNvGrpSpPr/>
          <p:nvPr/>
        </p:nvGrpSpPr>
        <p:grpSpPr>
          <a:xfrm>
            <a:off x="6495787" y="5515527"/>
            <a:ext cx="4187697" cy="863085"/>
            <a:chOff x="6495787" y="5129343"/>
            <a:chExt cx="4187697" cy="863085"/>
          </a:xfrm>
        </p:grpSpPr>
        <p:sp>
          <p:nvSpPr>
            <p:cNvPr id="13" name="Rectangle 12">
              <a:extLst>
                <a:ext uri="{FF2B5EF4-FFF2-40B4-BE49-F238E27FC236}">
                  <a16:creationId xmlns:a16="http://schemas.microsoft.com/office/drawing/2014/main" id="{982C5510-66B7-9DAA-8CCB-4E5F88CF1A7F}"/>
                </a:ext>
              </a:extLst>
            </p:cNvPr>
            <p:cNvSpPr/>
            <p:nvPr/>
          </p:nvSpPr>
          <p:spPr>
            <a:xfrm>
              <a:off x="9460072" y="5232049"/>
              <a:ext cx="1174520" cy="443226"/>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D2EDF5E1-A124-D5DC-8768-13CCDE43A9A8}"/>
                </a:ext>
              </a:extLst>
            </p:cNvPr>
            <p:cNvSpPr/>
            <p:nvPr/>
          </p:nvSpPr>
          <p:spPr>
            <a:xfrm>
              <a:off x="6551179" y="5242958"/>
              <a:ext cx="1174520" cy="443226"/>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10" name="TextBox 9">
              <a:extLst>
                <a:ext uri="{FF2B5EF4-FFF2-40B4-BE49-F238E27FC236}">
                  <a16:creationId xmlns:a16="http://schemas.microsoft.com/office/drawing/2014/main" id="{B617F3CA-D743-319B-B8CA-D65614196F8D}"/>
                </a:ext>
              </a:extLst>
            </p:cNvPr>
            <p:cNvSpPr txBox="1"/>
            <p:nvPr/>
          </p:nvSpPr>
          <p:spPr>
            <a:xfrm>
              <a:off x="6691040" y="5278752"/>
              <a:ext cx="894797" cy="369332"/>
            </a:xfrm>
            <a:prstGeom prst="rect">
              <a:avLst/>
            </a:prstGeom>
            <a:noFill/>
          </p:spPr>
          <p:txBody>
            <a:bodyPr wrap="none" rtlCol="0">
              <a:spAutoFit/>
            </a:bodyPr>
            <a:lstStyle/>
            <a:p>
              <a:r>
                <a:rPr lang="en-US" dirty="0"/>
                <a:t>70.86%</a:t>
              </a:r>
            </a:p>
          </p:txBody>
        </p:sp>
        <p:sp>
          <p:nvSpPr>
            <p:cNvPr id="11" name="TextBox 10">
              <a:extLst>
                <a:ext uri="{FF2B5EF4-FFF2-40B4-BE49-F238E27FC236}">
                  <a16:creationId xmlns:a16="http://schemas.microsoft.com/office/drawing/2014/main" id="{9EAEFB9E-A6F1-CA21-3BB2-6DF5FECA175B}"/>
                </a:ext>
              </a:extLst>
            </p:cNvPr>
            <p:cNvSpPr txBox="1"/>
            <p:nvPr/>
          </p:nvSpPr>
          <p:spPr>
            <a:xfrm>
              <a:off x="9599934" y="5267843"/>
              <a:ext cx="779381" cy="369332"/>
            </a:xfrm>
            <a:prstGeom prst="rect">
              <a:avLst/>
            </a:prstGeom>
            <a:noFill/>
          </p:spPr>
          <p:txBody>
            <a:bodyPr wrap="none" rtlCol="0">
              <a:spAutoFit/>
            </a:bodyPr>
            <a:lstStyle/>
            <a:p>
              <a:r>
                <a:rPr lang="en-US" dirty="0"/>
                <a:t>51.2%</a:t>
              </a:r>
            </a:p>
          </p:txBody>
        </p:sp>
        <p:cxnSp>
          <p:nvCxnSpPr>
            <p:cNvPr id="15" name="Straight Arrow Connector 14">
              <a:extLst>
                <a:ext uri="{FF2B5EF4-FFF2-40B4-BE49-F238E27FC236}">
                  <a16:creationId xmlns:a16="http://schemas.microsoft.com/office/drawing/2014/main" id="{A430DAD0-912C-866F-B6D4-485FCC9EC6EA}"/>
                </a:ext>
              </a:extLst>
            </p:cNvPr>
            <p:cNvCxnSpPr>
              <a:stCxn id="12" idx="3"/>
              <a:endCxn id="13" idx="1"/>
            </p:cNvCxnSpPr>
            <p:nvPr/>
          </p:nvCxnSpPr>
          <p:spPr>
            <a:xfrm flipV="1">
              <a:off x="7725699" y="5453662"/>
              <a:ext cx="1734373" cy="109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0B698E7-EA74-94C0-B561-3C4E208268C1}"/>
                </a:ext>
              </a:extLst>
            </p:cNvPr>
            <p:cNvSpPr txBox="1"/>
            <p:nvPr/>
          </p:nvSpPr>
          <p:spPr>
            <a:xfrm>
              <a:off x="6495787" y="5715429"/>
              <a:ext cx="1234633" cy="276999"/>
            </a:xfrm>
            <a:prstGeom prst="rect">
              <a:avLst/>
            </a:prstGeom>
            <a:noFill/>
          </p:spPr>
          <p:txBody>
            <a:bodyPr wrap="none" rtlCol="0">
              <a:spAutoFit/>
            </a:bodyPr>
            <a:lstStyle/>
            <a:p>
              <a:r>
                <a:rPr lang="en-US" sz="1200" dirty="0"/>
                <a:t>Unwatermarked</a:t>
              </a:r>
            </a:p>
          </p:txBody>
        </p:sp>
        <p:sp>
          <p:nvSpPr>
            <p:cNvPr id="18" name="TextBox 17">
              <a:extLst>
                <a:ext uri="{FF2B5EF4-FFF2-40B4-BE49-F238E27FC236}">
                  <a16:creationId xmlns:a16="http://schemas.microsoft.com/office/drawing/2014/main" id="{DFD4CC55-63C5-E328-701E-6DFDB9F4F307}"/>
                </a:ext>
              </a:extLst>
            </p:cNvPr>
            <p:cNvSpPr txBox="1"/>
            <p:nvPr/>
          </p:nvSpPr>
          <p:spPr>
            <a:xfrm>
              <a:off x="9460072" y="5691299"/>
              <a:ext cx="1223412" cy="276999"/>
            </a:xfrm>
            <a:prstGeom prst="rect">
              <a:avLst/>
            </a:prstGeom>
            <a:noFill/>
          </p:spPr>
          <p:txBody>
            <a:bodyPr wrap="none" rtlCol="0">
              <a:spAutoFit/>
            </a:bodyPr>
            <a:lstStyle/>
            <a:p>
              <a:r>
                <a:rPr lang="en-US" sz="1200" dirty="0"/>
                <a:t>KGW watermark</a:t>
              </a:r>
            </a:p>
          </p:txBody>
        </p:sp>
        <p:sp>
          <p:nvSpPr>
            <p:cNvPr id="19" name="TextBox 18">
              <a:extLst>
                <a:ext uri="{FF2B5EF4-FFF2-40B4-BE49-F238E27FC236}">
                  <a16:creationId xmlns:a16="http://schemas.microsoft.com/office/drawing/2014/main" id="{7D92F2F6-CD5B-B670-14ED-396FC8BDAA55}"/>
                </a:ext>
              </a:extLst>
            </p:cNvPr>
            <p:cNvSpPr txBox="1"/>
            <p:nvPr/>
          </p:nvSpPr>
          <p:spPr>
            <a:xfrm>
              <a:off x="7837112" y="5129343"/>
              <a:ext cx="1483098" cy="276999"/>
            </a:xfrm>
            <a:prstGeom prst="rect">
              <a:avLst/>
            </a:prstGeom>
            <a:noFill/>
          </p:spPr>
          <p:txBody>
            <a:bodyPr wrap="none" rtlCol="0">
              <a:spAutoFit/>
            </a:bodyPr>
            <a:lstStyle/>
            <a:p>
              <a:r>
                <a:rPr lang="en-US" sz="1200" dirty="0" err="1"/>
                <a:t>AlpacaEval</a:t>
              </a:r>
              <a:r>
                <a:rPr lang="en-US" sz="1200" dirty="0"/>
                <a:t> Win Rate</a:t>
              </a:r>
            </a:p>
          </p:txBody>
        </p:sp>
      </p:grpSp>
      <p:sp>
        <p:nvSpPr>
          <p:cNvPr id="20" name="TextBox 19">
            <a:extLst>
              <a:ext uri="{FF2B5EF4-FFF2-40B4-BE49-F238E27FC236}">
                <a16:creationId xmlns:a16="http://schemas.microsoft.com/office/drawing/2014/main" id="{25E74021-860B-A8EB-60A4-B216257CB6E1}"/>
              </a:ext>
            </a:extLst>
          </p:cNvPr>
          <p:cNvSpPr txBox="1"/>
          <p:nvPr/>
        </p:nvSpPr>
        <p:spPr>
          <a:xfrm>
            <a:off x="5785651" y="5029445"/>
            <a:ext cx="5987537" cy="338554"/>
          </a:xfrm>
          <a:prstGeom prst="rect">
            <a:avLst/>
          </a:prstGeom>
          <a:noFill/>
        </p:spPr>
        <p:txBody>
          <a:bodyPr wrap="none" rtlCol="0">
            <a:spAutoFit/>
          </a:bodyPr>
          <a:lstStyle/>
          <a:p>
            <a:r>
              <a:rPr lang="en-US" sz="1600" dirty="0"/>
              <a:t>Distortion-inducing watermarks lead to major drops in performance</a:t>
            </a:r>
          </a:p>
        </p:txBody>
      </p:sp>
      <p:sp>
        <p:nvSpPr>
          <p:cNvPr id="4" name="TextBox 3">
            <a:extLst>
              <a:ext uri="{FF2B5EF4-FFF2-40B4-BE49-F238E27FC236}">
                <a16:creationId xmlns:a16="http://schemas.microsoft.com/office/drawing/2014/main" id="{4A872CF4-EFD5-3DA2-E0D2-A6940FFFBD84}"/>
              </a:ext>
            </a:extLst>
          </p:cNvPr>
          <p:cNvSpPr txBox="1"/>
          <p:nvPr/>
        </p:nvSpPr>
        <p:spPr>
          <a:xfrm>
            <a:off x="3523147" y="6452136"/>
            <a:ext cx="1838965" cy="307777"/>
          </a:xfrm>
          <a:prstGeom prst="rect">
            <a:avLst/>
          </a:prstGeom>
          <a:noFill/>
        </p:spPr>
        <p:txBody>
          <a:bodyPr wrap="none" rtlCol="0">
            <a:spAutoFit/>
          </a:bodyPr>
          <a:lstStyle/>
          <a:p>
            <a:r>
              <a:rPr lang="en-US" sz="1400" dirty="0"/>
              <a:t>[</a:t>
            </a:r>
            <a:r>
              <a:rPr lang="en-US" sz="1400" dirty="0" err="1"/>
              <a:t>Kuditipudi</a:t>
            </a:r>
            <a:r>
              <a:rPr lang="en-US" sz="1400" dirty="0"/>
              <a:t> et al 2023]</a:t>
            </a:r>
          </a:p>
        </p:txBody>
      </p:sp>
      <p:sp>
        <p:nvSpPr>
          <p:cNvPr id="7" name="TextBox 6">
            <a:extLst>
              <a:ext uri="{FF2B5EF4-FFF2-40B4-BE49-F238E27FC236}">
                <a16:creationId xmlns:a16="http://schemas.microsoft.com/office/drawing/2014/main" id="{04C2515B-7CA6-4A8E-A3E8-02BC9D19B94F}"/>
              </a:ext>
            </a:extLst>
          </p:cNvPr>
          <p:cNvSpPr txBox="1"/>
          <p:nvPr/>
        </p:nvSpPr>
        <p:spPr>
          <a:xfrm>
            <a:off x="9047458" y="6452136"/>
            <a:ext cx="3174267" cy="307777"/>
          </a:xfrm>
          <a:prstGeom prst="rect">
            <a:avLst/>
          </a:prstGeom>
          <a:noFill/>
        </p:spPr>
        <p:txBody>
          <a:bodyPr wrap="none" rtlCol="0">
            <a:spAutoFit/>
          </a:bodyPr>
          <a:lstStyle/>
          <a:p>
            <a:r>
              <a:rPr lang="en-US" sz="1400" dirty="0"/>
              <a:t>[Freeman and Hashimoto, unpublished]</a:t>
            </a:r>
          </a:p>
        </p:txBody>
      </p:sp>
    </p:spTree>
    <p:extLst>
      <p:ext uri="{BB962C8B-B14F-4D97-AF65-F5344CB8AC3E}">
        <p14:creationId xmlns:p14="http://schemas.microsoft.com/office/powerpoint/2010/main" val="412188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EF0689-D591-C2CE-ADDD-749AE70D46BB}"/>
              </a:ext>
            </a:extLst>
          </p:cNvPr>
          <p:cNvSpPr/>
          <p:nvPr/>
        </p:nvSpPr>
        <p:spPr>
          <a:xfrm>
            <a:off x="1068736" y="1647541"/>
            <a:ext cx="10473447" cy="740923"/>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35606047-B322-D59F-A96B-896E07D2BD1B}"/>
              </a:ext>
            </a:extLst>
          </p:cNvPr>
          <p:cNvSpPr/>
          <p:nvPr/>
        </p:nvSpPr>
        <p:spPr>
          <a:xfrm>
            <a:off x="1068736" y="3077123"/>
            <a:ext cx="10473447" cy="880923"/>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9" name="Rectangle 8">
            <a:extLst>
              <a:ext uri="{FF2B5EF4-FFF2-40B4-BE49-F238E27FC236}">
                <a16:creationId xmlns:a16="http://schemas.microsoft.com/office/drawing/2014/main" id="{C4A66B13-98DE-3D1B-E348-73FF36FECDEF}"/>
              </a:ext>
            </a:extLst>
          </p:cNvPr>
          <p:cNvSpPr/>
          <p:nvPr/>
        </p:nvSpPr>
        <p:spPr>
          <a:xfrm>
            <a:off x="1068736" y="4791522"/>
            <a:ext cx="10473447" cy="880923"/>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D1F72757-4DB9-0886-CBA1-E8A5BAA76C6B}"/>
              </a:ext>
            </a:extLst>
          </p:cNvPr>
          <p:cNvSpPr>
            <a:spLocks noGrp="1"/>
          </p:cNvSpPr>
          <p:nvPr>
            <p:ph type="title"/>
          </p:nvPr>
        </p:nvSpPr>
        <p:spPr/>
        <p:txBody>
          <a:bodyPr/>
          <a:lstStyle/>
          <a:p>
            <a:r>
              <a:rPr lang="en-US" dirty="0"/>
              <a:t>Takeaways</a:t>
            </a:r>
          </a:p>
        </p:txBody>
      </p:sp>
      <p:sp>
        <p:nvSpPr>
          <p:cNvPr id="4" name="TextBox 3">
            <a:extLst>
              <a:ext uri="{FF2B5EF4-FFF2-40B4-BE49-F238E27FC236}">
                <a16:creationId xmlns:a16="http://schemas.microsoft.com/office/drawing/2014/main" id="{3BD720A4-136C-DED1-D295-202A97A9EC98}"/>
              </a:ext>
            </a:extLst>
          </p:cNvPr>
          <p:cNvSpPr txBox="1"/>
          <p:nvPr/>
        </p:nvSpPr>
        <p:spPr>
          <a:xfrm>
            <a:off x="1348546" y="1799595"/>
            <a:ext cx="8804013" cy="461665"/>
          </a:xfrm>
          <a:prstGeom prst="rect">
            <a:avLst/>
          </a:prstGeom>
          <a:noFill/>
        </p:spPr>
        <p:txBody>
          <a:bodyPr wrap="none" rtlCol="0">
            <a:spAutoFit/>
          </a:bodyPr>
          <a:lstStyle/>
          <a:p>
            <a:r>
              <a:rPr lang="en-US" sz="2400" dirty="0"/>
              <a:t>Open source provides important accountability and transparency</a:t>
            </a:r>
          </a:p>
        </p:txBody>
      </p:sp>
      <p:sp>
        <p:nvSpPr>
          <p:cNvPr id="5" name="TextBox 4">
            <a:extLst>
              <a:ext uri="{FF2B5EF4-FFF2-40B4-BE49-F238E27FC236}">
                <a16:creationId xmlns:a16="http://schemas.microsoft.com/office/drawing/2014/main" id="{CCFFF8C1-C649-17B2-23FF-6FE4D6897E94}"/>
              </a:ext>
            </a:extLst>
          </p:cNvPr>
          <p:cNvSpPr txBox="1"/>
          <p:nvPr/>
        </p:nvSpPr>
        <p:spPr>
          <a:xfrm>
            <a:off x="1348546" y="3259075"/>
            <a:ext cx="9747522" cy="461665"/>
          </a:xfrm>
          <a:prstGeom prst="rect">
            <a:avLst/>
          </a:prstGeom>
          <a:noFill/>
        </p:spPr>
        <p:txBody>
          <a:bodyPr wrap="square" rtlCol="0">
            <a:spAutoFit/>
          </a:bodyPr>
          <a:lstStyle/>
          <a:p>
            <a:r>
              <a:rPr lang="en-US" sz="2400" dirty="0"/>
              <a:t>LLMs enable new research into instruction-following models</a:t>
            </a:r>
          </a:p>
        </p:txBody>
      </p:sp>
      <p:sp>
        <p:nvSpPr>
          <p:cNvPr id="6" name="TextBox 5">
            <a:extLst>
              <a:ext uri="{FF2B5EF4-FFF2-40B4-BE49-F238E27FC236}">
                <a16:creationId xmlns:a16="http://schemas.microsoft.com/office/drawing/2014/main" id="{367E5C2C-003F-B15C-DD26-809D160D81E0}"/>
              </a:ext>
            </a:extLst>
          </p:cNvPr>
          <p:cNvSpPr txBox="1"/>
          <p:nvPr/>
        </p:nvSpPr>
        <p:spPr>
          <a:xfrm>
            <a:off x="1265035" y="4979626"/>
            <a:ext cx="9542395" cy="461665"/>
          </a:xfrm>
          <a:prstGeom prst="rect">
            <a:avLst/>
          </a:prstGeom>
          <a:noFill/>
        </p:spPr>
        <p:txBody>
          <a:bodyPr wrap="square" rtlCol="0">
            <a:spAutoFit/>
          </a:bodyPr>
          <a:lstStyle/>
          <a:p>
            <a:r>
              <a:rPr lang="en-US" sz="2400" dirty="0"/>
              <a:t>New innovations and interventions based on open LLMs</a:t>
            </a:r>
          </a:p>
        </p:txBody>
      </p:sp>
      <p:sp>
        <p:nvSpPr>
          <p:cNvPr id="10" name="TextBox 9">
            <a:extLst>
              <a:ext uri="{FF2B5EF4-FFF2-40B4-BE49-F238E27FC236}">
                <a16:creationId xmlns:a16="http://schemas.microsoft.com/office/drawing/2014/main" id="{9038AC94-79A9-EDB2-4DC4-384F8EFB8733}"/>
              </a:ext>
            </a:extLst>
          </p:cNvPr>
          <p:cNvSpPr txBox="1"/>
          <p:nvPr/>
        </p:nvSpPr>
        <p:spPr>
          <a:xfrm>
            <a:off x="983973" y="1333457"/>
            <a:ext cx="3640740" cy="369332"/>
          </a:xfrm>
          <a:prstGeom prst="rect">
            <a:avLst/>
          </a:prstGeom>
          <a:noFill/>
        </p:spPr>
        <p:txBody>
          <a:bodyPr wrap="none" rtlCol="0">
            <a:spAutoFit/>
          </a:bodyPr>
          <a:lstStyle/>
          <a:p>
            <a:r>
              <a:rPr lang="en-US" b="1" dirty="0"/>
              <a:t>Open models and trustworthiness</a:t>
            </a:r>
          </a:p>
        </p:txBody>
      </p:sp>
      <p:sp>
        <p:nvSpPr>
          <p:cNvPr id="11" name="TextBox 10">
            <a:extLst>
              <a:ext uri="{FF2B5EF4-FFF2-40B4-BE49-F238E27FC236}">
                <a16:creationId xmlns:a16="http://schemas.microsoft.com/office/drawing/2014/main" id="{7AAB3A32-265D-3C04-4340-42DBC0C0A6EE}"/>
              </a:ext>
            </a:extLst>
          </p:cNvPr>
          <p:cNvSpPr txBox="1"/>
          <p:nvPr/>
        </p:nvSpPr>
        <p:spPr>
          <a:xfrm>
            <a:off x="983973" y="2760108"/>
            <a:ext cx="1992853" cy="369332"/>
          </a:xfrm>
          <a:prstGeom prst="rect">
            <a:avLst/>
          </a:prstGeom>
          <a:noFill/>
        </p:spPr>
        <p:txBody>
          <a:bodyPr wrap="none" rtlCol="0">
            <a:spAutoFit/>
          </a:bodyPr>
          <a:lstStyle/>
          <a:p>
            <a:r>
              <a:rPr lang="en-US" b="1" dirty="0"/>
              <a:t>Research on LLMs</a:t>
            </a:r>
          </a:p>
        </p:txBody>
      </p:sp>
      <p:sp>
        <p:nvSpPr>
          <p:cNvPr id="12" name="TextBox 11">
            <a:extLst>
              <a:ext uri="{FF2B5EF4-FFF2-40B4-BE49-F238E27FC236}">
                <a16:creationId xmlns:a16="http://schemas.microsoft.com/office/drawing/2014/main" id="{A7A2F9CE-63B8-7517-4C11-698E2153E293}"/>
              </a:ext>
            </a:extLst>
          </p:cNvPr>
          <p:cNvSpPr txBox="1"/>
          <p:nvPr/>
        </p:nvSpPr>
        <p:spPr>
          <a:xfrm>
            <a:off x="983973" y="4445052"/>
            <a:ext cx="3946914" cy="369332"/>
          </a:xfrm>
          <a:prstGeom prst="rect">
            <a:avLst/>
          </a:prstGeom>
          <a:noFill/>
        </p:spPr>
        <p:txBody>
          <a:bodyPr wrap="none" rtlCol="0">
            <a:spAutoFit/>
          </a:bodyPr>
          <a:lstStyle/>
          <a:p>
            <a:r>
              <a:rPr lang="en-US" b="1" dirty="0"/>
              <a:t>Enabling safer and more robust LLMs</a:t>
            </a:r>
          </a:p>
        </p:txBody>
      </p:sp>
    </p:spTree>
    <p:extLst>
      <p:ext uri="{BB962C8B-B14F-4D97-AF65-F5344CB8AC3E}">
        <p14:creationId xmlns:p14="http://schemas.microsoft.com/office/powerpoint/2010/main" val="207970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6F5F2B-B22F-5C1B-A936-DAEBB0CD866E}"/>
              </a:ext>
            </a:extLst>
          </p:cNvPr>
          <p:cNvSpPr/>
          <p:nvPr/>
        </p:nvSpPr>
        <p:spPr>
          <a:xfrm>
            <a:off x="1033220" y="4197981"/>
            <a:ext cx="10979688" cy="2593721"/>
          </a:xfrm>
          <a:prstGeom prst="rect">
            <a:avLst/>
          </a:prstGeom>
          <a:solidFill>
            <a:schemeClr val="bg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6" name="Rectangle 5">
            <a:extLst>
              <a:ext uri="{FF2B5EF4-FFF2-40B4-BE49-F238E27FC236}">
                <a16:creationId xmlns:a16="http://schemas.microsoft.com/office/drawing/2014/main" id="{925528CA-0786-652E-75EC-7AAC901CCCFF}"/>
              </a:ext>
            </a:extLst>
          </p:cNvPr>
          <p:cNvSpPr/>
          <p:nvPr/>
        </p:nvSpPr>
        <p:spPr>
          <a:xfrm>
            <a:off x="1033220" y="1200934"/>
            <a:ext cx="10979688" cy="2918173"/>
          </a:xfrm>
          <a:prstGeom prst="rect">
            <a:avLst/>
          </a:prstGeom>
          <a:solidFill>
            <a:schemeClr val="bg2">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3E435191-B7E2-9B11-EB56-1AC19D683678}"/>
              </a:ext>
            </a:extLst>
          </p:cNvPr>
          <p:cNvSpPr>
            <a:spLocks noGrp="1"/>
          </p:cNvSpPr>
          <p:nvPr>
            <p:ph type="title"/>
          </p:nvPr>
        </p:nvSpPr>
        <p:spPr/>
        <p:txBody>
          <a:bodyPr/>
          <a:lstStyle/>
          <a:p>
            <a:r>
              <a:rPr lang="en-US" dirty="0"/>
              <a:t>The first half – supervised data for instruction following.</a:t>
            </a:r>
          </a:p>
        </p:txBody>
      </p:sp>
      <p:pic>
        <p:nvPicPr>
          <p:cNvPr id="24" name="Picture 2" descr="Alpaca pipeline">
            <a:extLst>
              <a:ext uri="{FF2B5EF4-FFF2-40B4-BE49-F238E27FC236}">
                <a16:creationId xmlns:a16="http://schemas.microsoft.com/office/drawing/2014/main" id="{3905D9D7-9EC7-38EB-8079-97679EB51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910" y="1666055"/>
            <a:ext cx="5580161" cy="2321191"/>
          </a:xfrm>
          <a:prstGeom prst="rect">
            <a:avLst/>
          </a:prstGeom>
          <a:noFill/>
          <a:ln w="190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descr="Alpaca about llamas">
            <a:extLst>
              <a:ext uri="{FF2B5EF4-FFF2-40B4-BE49-F238E27FC236}">
                <a16:creationId xmlns:a16="http://schemas.microsoft.com/office/drawing/2014/main" id="{1072862E-BFDD-12DC-2F79-73831DD85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775" y="5037469"/>
            <a:ext cx="5568004" cy="1555368"/>
          </a:xfrm>
          <a:prstGeom prst="rect">
            <a:avLst/>
          </a:prstGeom>
          <a:noFill/>
          <a:ln w="190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25" name="Picture 6" descr="Alpaca about Stanford admits">
            <a:extLst>
              <a:ext uri="{FF2B5EF4-FFF2-40B4-BE49-F238E27FC236}">
                <a16:creationId xmlns:a16="http://schemas.microsoft.com/office/drawing/2014/main" id="{F2B8FAA2-0363-4A8A-061A-052754C87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332" y="4318029"/>
            <a:ext cx="4659208" cy="2382991"/>
          </a:xfrm>
          <a:prstGeom prst="rect">
            <a:avLst/>
          </a:prstGeom>
          <a:noFill/>
          <a:ln w="19050">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8EDDA9-40B1-9176-2D50-2C815710998B}"/>
              </a:ext>
            </a:extLst>
          </p:cNvPr>
          <p:cNvSpPr txBox="1"/>
          <p:nvPr/>
        </p:nvSpPr>
        <p:spPr>
          <a:xfrm>
            <a:off x="1033220" y="1221651"/>
            <a:ext cx="4833374" cy="379656"/>
          </a:xfrm>
          <a:prstGeom prst="rect">
            <a:avLst/>
          </a:prstGeom>
          <a:noFill/>
        </p:spPr>
        <p:txBody>
          <a:bodyPr wrap="none" rtlCol="0">
            <a:spAutoFit/>
          </a:bodyPr>
          <a:lstStyle/>
          <a:p>
            <a:r>
              <a:rPr lang="en-US" sz="1867" b="1" dirty="0"/>
              <a:t>Instruction following data</a:t>
            </a:r>
            <a:r>
              <a:rPr lang="en-US" sz="1867" dirty="0"/>
              <a:t>, from $25k to $500</a:t>
            </a:r>
          </a:p>
        </p:txBody>
      </p:sp>
      <p:sp>
        <p:nvSpPr>
          <p:cNvPr id="5" name="TextBox 4">
            <a:extLst>
              <a:ext uri="{FF2B5EF4-FFF2-40B4-BE49-F238E27FC236}">
                <a16:creationId xmlns:a16="http://schemas.microsoft.com/office/drawing/2014/main" id="{ECFF1846-05E2-1680-AC45-C872809B8A6F}"/>
              </a:ext>
            </a:extLst>
          </p:cNvPr>
          <p:cNvSpPr txBox="1"/>
          <p:nvPr/>
        </p:nvSpPr>
        <p:spPr>
          <a:xfrm>
            <a:off x="1033221" y="4318028"/>
            <a:ext cx="4084773" cy="379656"/>
          </a:xfrm>
          <a:prstGeom prst="rect">
            <a:avLst/>
          </a:prstGeom>
          <a:noFill/>
        </p:spPr>
        <p:txBody>
          <a:bodyPr wrap="none" rtlCol="0">
            <a:spAutoFit/>
          </a:bodyPr>
          <a:lstStyle/>
          <a:p>
            <a:r>
              <a:rPr lang="en-US" sz="1867" b="1" dirty="0"/>
              <a:t>Captures many qualitative behaviors</a:t>
            </a:r>
          </a:p>
        </p:txBody>
      </p:sp>
    </p:spTree>
    <p:extLst>
      <p:ext uri="{BB962C8B-B14F-4D97-AF65-F5344CB8AC3E}">
        <p14:creationId xmlns:p14="http://schemas.microsoft.com/office/powerpoint/2010/main" val="131233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0D4F-7E41-C2AE-DCE7-54573FA596D3}"/>
              </a:ext>
            </a:extLst>
          </p:cNvPr>
          <p:cNvSpPr>
            <a:spLocks noGrp="1"/>
          </p:cNvSpPr>
          <p:nvPr>
            <p:ph type="title"/>
          </p:nvPr>
        </p:nvSpPr>
        <p:spPr/>
        <p:txBody>
          <a:bodyPr/>
          <a:lstStyle/>
          <a:p>
            <a:r>
              <a:rPr lang="en-US" dirty="0"/>
              <a:t>Limitation 1: Language  models are inconsistent</a:t>
            </a:r>
          </a:p>
        </p:txBody>
      </p:sp>
      <p:sp>
        <p:nvSpPr>
          <p:cNvPr id="3" name="Content Placeholder 2">
            <a:extLst>
              <a:ext uri="{FF2B5EF4-FFF2-40B4-BE49-F238E27FC236}">
                <a16:creationId xmlns:a16="http://schemas.microsoft.com/office/drawing/2014/main" id="{D22C3DB4-4FD8-8E0B-B028-1A18C916752F}"/>
              </a:ext>
            </a:extLst>
          </p:cNvPr>
          <p:cNvSpPr>
            <a:spLocks noGrp="1"/>
          </p:cNvSpPr>
          <p:nvPr>
            <p:ph sz="quarter" idx="10"/>
          </p:nvPr>
        </p:nvSpPr>
        <p:spPr>
          <a:xfrm>
            <a:off x="1265035" y="812085"/>
            <a:ext cx="10267951" cy="827532"/>
          </a:xfrm>
        </p:spPr>
        <p:txBody>
          <a:bodyPr/>
          <a:lstStyle/>
          <a:p>
            <a:endParaRPr lang="en-US" dirty="0"/>
          </a:p>
          <a:p>
            <a:r>
              <a:rPr lang="en-US" b="1" dirty="0"/>
              <a:t>For ChatGPT (3.5):</a:t>
            </a:r>
          </a:p>
        </p:txBody>
      </p:sp>
      <p:grpSp>
        <p:nvGrpSpPr>
          <p:cNvPr id="8" name="Group 7">
            <a:extLst>
              <a:ext uri="{FF2B5EF4-FFF2-40B4-BE49-F238E27FC236}">
                <a16:creationId xmlns:a16="http://schemas.microsoft.com/office/drawing/2014/main" id="{8BD5F7BC-EAB6-AB89-E8C4-56F60A5C4ADD}"/>
              </a:ext>
            </a:extLst>
          </p:cNvPr>
          <p:cNvGrpSpPr/>
          <p:nvPr/>
        </p:nvGrpSpPr>
        <p:grpSpPr>
          <a:xfrm>
            <a:off x="4902653" y="1881933"/>
            <a:ext cx="2752344" cy="630936"/>
            <a:chOff x="4718304" y="2039112"/>
            <a:chExt cx="2752344" cy="630936"/>
          </a:xfrm>
        </p:grpSpPr>
        <p:sp>
          <p:nvSpPr>
            <p:cNvPr id="6" name="Rectangle 5">
              <a:extLst>
                <a:ext uri="{FF2B5EF4-FFF2-40B4-BE49-F238E27FC236}">
                  <a16:creationId xmlns:a16="http://schemas.microsoft.com/office/drawing/2014/main" id="{4CE1B38B-7E07-C233-0187-449C69CC34E5}"/>
                </a:ext>
              </a:extLst>
            </p:cNvPr>
            <p:cNvSpPr/>
            <p:nvPr/>
          </p:nvSpPr>
          <p:spPr>
            <a:xfrm>
              <a:off x="4718304" y="2039112"/>
              <a:ext cx="2752344" cy="630936"/>
            </a:xfrm>
            <a:prstGeom prst="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B5D9E15-BD4C-FCDA-3852-25E0B6C8383B}"/>
                    </a:ext>
                  </a:extLst>
                </p:cNvPr>
                <p:cNvSpPr txBox="1"/>
                <p:nvPr/>
              </p:nvSpPr>
              <p:spPr>
                <a:xfrm>
                  <a:off x="4905321" y="2120605"/>
                  <a:ext cx="2381358" cy="461665"/>
                </a:xfrm>
                <a:prstGeom prst="rect">
                  <a:avLst/>
                </a:prstGeom>
                <a:noFill/>
              </p:spPr>
              <p:txBody>
                <a:bodyPr wrap="none" rtlCol="0">
                  <a:spAutoFit/>
                </a:bodyPr>
                <a:lstStyle/>
                <a:p>
                  <a:r>
                    <a:rPr lang="en-US" sz="2400" dirty="0"/>
                    <a:t>What is </a:t>
                  </a:r>
                  <a14:m>
                    <m:oMath xmlns:m="http://schemas.openxmlformats.org/officeDocument/2006/math">
                      <m:r>
                        <a:rPr lang="en-US" sz="2400" b="0" i="1" smtClean="0">
                          <a:latin typeface="Cambria Math" panose="02040503050406030204" pitchFamily="18" charset="0"/>
                        </a:rPr>
                        <m:t>7+8</m:t>
                      </m:r>
                    </m:oMath>
                  </a14:m>
                  <a:r>
                    <a:rPr lang="en-US" sz="2400" dirty="0"/>
                    <a:t>? </a:t>
                  </a:r>
                  <a:r>
                    <a:rPr lang="en-US" sz="2400" dirty="0">
                      <a:solidFill>
                        <a:srgbClr val="FF0000"/>
                      </a:solidFill>
                    </a:rPr>
                    <a:t>15</a:t>
                  </a:r>
                  <a:endParaRPr lang="en-US" sz="2400" dirty="0"/>
                </a:p>
              </p:txBody>
            </p:sp>
          </mc:Choice>
          <mc:Fallback xmlns="">
            <p:sp>
              <p:nvSpPr>
                <p:cNvPr id="5" name="TextBox 4">
                  <a:extLst>
                    <a:ext uri="{FF2B5EF4-FFF2-40B4-BE49-F238E27FC236}">
                      <a16:creationId xmlns:a16="http://schemas.microsoft.com/office/drawing/2014/main" id="{8B5D9E15-BD4C-FCDA-3852-25E0B6C8383B}"/>
                    </a:ext>
                  </a:extLst>
                </p:cNvPr>
                <p:cNvSpPr txBox="1">
                  <a:spLocks noRot="1" noChangeAspect="1" noMove="1" noResize="1" noEditPoints="1" noAdjustHandles="1" noChangeArrowheads="1" noChangeShapeType="1" noTextEdit="1"/>
                </p:cNvSpPr>
                <p:nvPr/>
              </p:nvSpPr>
              <p:spPr>
                <a:xfrm>
                  <a:off x="4905321" y="2120605"/>
                  <a:ext cx="2381358" cy="461665"/>
                </a:xfrm>
                <a:prstGeom prst="rect">
                  <a:avLst/>
                </a:prstGeom>
                <a:blipFill>
                  <a:blip r:embed="rId3"/>
                  <a:stretch>
                    <a:fillRect l="-3836" t="-10667" r="-3325" b="-30667"/>
                  </a:stretch>
                </a:blipFill>
              </p:spPr>
              <p:txBody>
                <a:bodyPr/>
                <a:lstStyle/>
                <a:p>
                  <a:r>
                    <a:rPr lang="en-US">
                      <a:noFill/>
                    </a:rPr>
                    <a:t> </a:t>
                  </a:r>
                </a:p>
              </p:txBody>
            </p:sp>
          </mc:Fallback>
        </mc:AlternateContent>
      </p:grpSp>
      <p:sp>
        <p:nvSpPr>
          <p:cNvPr id="7" name="Content Placeholder 2">
            <a:extLst>
              <a:ext uri="{FF2B5EF4-FFF2-40B4-BE49-F238E27FC236}">
                <a16:creationId xmlns:a16="http://schemas.microsoft.com/office/drawing/2014/main" id="{6F098A74-6ECE-C216-9FBD-D64C9073A6C6}"/>
              </a:ext>
            </a:extLst>
          </p:cNvPr>
          <p:cNvSpPr txBox="1">
            <a:spLocks/>
          </p:cNvSpPr>
          <p:nvPr/>
        </p:nvSpPr>
        <p:spPr>
          <a:xfrm>
            <a:off x="1144847" y="2546626"/>
            <a:ext cx="10267951" cy="827532"/>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dirty="0"/>
              <a:t>But also..</a:t>
            </a:r>
          </a:p>
        </p:txBody>
      </p:sp>
      <p:grpSp>
        <p:nvGrpSpPr>
          <p:cNvPr id="9" name="Group 8">
            <a:extLst>
              <a:ext uri="{FF2B5EF4-FFF2-40B4-BE49-F238E27FC236}">
                <a16:creationId xmlns:a16="http://schemas.microsoft.com/office/drawing/2014/main" id="{AA6C588A-859C-EA56-A012-B9A2A861FF2C}"/>
              </a:ext>
            </a:extLst>
          </p:cNvPr>
          <p:cNvGrpSpPr/>
          <p:nvPr/>
        </p:nvGrpSpPr>
        <p:grpSpPr>
          <a:xfrm>
            <a:off x="4017214" y="3016632"/>
            <a:ext cx="4558727" cy="630936"/>
            <a:chOff x="3986783" y="2126890"/>
            <a:chExt cx="4558727" cy="630936"/>
          </a:xfrm>
        </p:grpSpPr>
        <p:sp>
          <p:nvSpPr>
            <p:cNvPr id="10" name="Rectangle 9">
              <a:extLst>
                <a:ext uri="{FF2B5EF4-FFF2-40B4-BE49-F238E27FC236}">
                  <a16:creationId xmlns:a16="http://schemas.microsoft.com/office/drawing/2014/main" id="{DB09AB85-8D05-2F8E-389D-0099843167CC}"/>
                </a:ext>
              </a:extLst>
            </p:cNvPr>
            <p:cNvSpPr/>
            <p:nvPr/>
          </p:nvSpPr>
          <p:spPr>
            <a:xfrm>
              <a:off x="3986783" y="2126890"/>
              <a:ext cx="4558727" cy="630936"/>
            </a:xfrm>
            <a:prstGeom prst="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EB5878-A9D2-A5D4-6D3C-03C7E64D3068}"/>
                    </a:ext>
                  </a:extLst>
                </p:cNvPr>
                <p:cNvSpPr txBox="1"/>
                <p:nvPr/>
              </p:nvSpPr>
              <p:spPr>
                <a:xfrm>
                  <a:off x="4173801" y="2208383"/>
                  <a:ext cx="4281941"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7+8=15</m:t>
                      </m:r>
                    </m:oMath>
                  </a14:m>
                  <a:r>
                    <a:rPr lang="en-US" sz="2400" dirty="0"/>
                    <a:t>, True or False? </a:t>
                  </a:r>
                  <a:r>
                    <a:rPr lang="en-US" sz="2400" dirty="0">
                      <a:solidFill>
                        <a:srgbClr val="FF0000"/>
                      </a:solidFill>
                    </a:rPr>
                    <a:t>False</a:t>
                  </a:r>
                  <a:endParaRPr lang="en-US" sz="2400" dirty="0"/>
                </a:p>
              </p:txBody>
            </p:sp>
          </mc:Choice>
          <mc:Fallback xmlns="">
            <p:sp>
              <p:nvSpPr>
                <p:cNvPr id="11" name="TextBox 10">
                  <a:extLst>
                    <a:ext uri="{FF2B5EF4-FFF2-40B4-BE49-F238E27FC236}">
                      <a16:creationId xmlns:a16="http://schemas.microsoft.com/office/drawing/2014/main" id="{6CEB5878-A9D2-A5D4-6D3C-03C7E64D3068}"/>
                    </a:ext>
                  </a:extLst>
                </p:cNvPr>
                <p:cNvSpPr txBox="1">
                  <a:spLocks noRot="1" noChangeAspect="1" noMove="1" noResize="1" noEditPoints="1" noAdjustHandles="1" noChangeArrowheads="1" noChangeShapeType="1" noTextEdit="1"/>
                </p:cNvSpPr>
                <p:nvPr/>
              </p:nvSpPr>
              <p:spPr>
                <a:xfrm>
                  <a:off x="4173801" y="2208383"/>
                  <a:ext cx="4281941" cy="461665"/>
                </a:xfrm>
                <a:prstGeom prst="rect">
                  <a:avLst/>
                </a:prstGeom>
                <a:blipFill>
                  <a:blip r:embed="rId4"/>
                  <a:stretch>
                    <a:fillRect l="-284" t="-10526" r="-1280" b="-28947"/>
                  </a:stretch>
                </a:blipFill>
              </p:spPr>
              <p:txBody>
                <a:bodyPr/>
                <a:lstStyle/>
                <a:p>
                  <a:r>
                    <a:rPr lang="en-US">
                      <a:noFill/>
                    </a:rPr>
                    <a:t> </a:t>
                  </a:r>
                </a:p>
              </p:txBody>
            </p:sp>
          </mc:Fallback>
        </mc:AlternateContent>
      </p:grpSp>
      <p:pic>
        <p:nvPicPr>
          <p:cNvPr id="4" name="Picture 3">
            <a:extLst>
              <a:ext uri="{FF2B5EF4-FFF2-40B4-BE49-F238E27FC236}">
                <a16:creationId xmlns:a16="http://schemas.microsoft.com/office/drawing/2014/main" id="{66A3B3E3-79B5-6039-30F3-6C531E9BDB53}"/>
              </a:ext>
            </a:extLst>
          </p:cNvPr>
          <p:cNvPicPr>
            <a:picLocks noChangeAspect="1"/>
          </p:cNvPicPr>
          <p:nvPr/>
        </p:nvPicPr>
        <p:blipFill>
          <a:blip r:embed="rId5"/>
          <a:stretch>
            <a:fillRect/>
          </a:stretch>
        </p:blipFill>
        <p:spPr>
          <a:xfrm>
            <a:off x="1069451" y="4028626"/>
            <a:ext cx="10472733" cy="2017289"/>
          </a:xfrm>
          <a:prstGeom prst="rect">
            <a:avLst/>
          </a:prstGeom>
        </p:spPr>
      </p:pic>
    </p:spTree>
    <p:extLst>
      <p:ext uri="{BB962C8B-B14F-4D97-AF65-F5344CB8AC3E}">
        <p14:creationId xmlns:p14="http://schemas.microsoft.com/office/powerpoint/2010/main" val="2876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CB41-4FA5-A334-D0F8-90F156D0B72B}"/>
              </a:ext>
            </a:extLst>
          </p:cNvPr>
          <p:cNvSpPr>
            <a:spLocks noGrp="1"/>
          </p:cNvSpPr>
          <p:nvPr>
            <p:ph type="title"/>
          </p:nvPr>
        </p:nvSpPr>
        <p:spPr/>
        <p:txBody>
          <a:bodyPr/>
          <a:lstStyle/>
          <a:p>
            <a:r>
              <a:rPr lang="en-US" dirty="0"/>
              <a:t>Can GD consistency be improved?</a:t>
            </a:r>
          </a:p>
        </p:txBody>
      </p:sp>
      <p:sp>
        <p:nvSpPr>
          <p:cNvPr id="3" name="Content Placeholder 2">
            <a:extLst>
              <a:ext uri="{FF2B5EF4-FFF2-40B4-BE49-F238E27FC236}">
                <a16:creationId xmlns:a16="http://schemas.microsoft.com/office/drawing/2014/main" id="{3B060E19-9C6D-3F8D-F905-5158913C1975}"/>
              </a:ext>
            </a:extLst>
          </p:cNvPr>
          <p:cNvSpPr>
            <a:spLocks noGrp="1"/>
          </p:cNvSpPr>
          <p:nvPr>
            <p:ph sz="quarter" idx="10"/>
          </p:nvPr>
        </p:nvSpPr>
        <p:spPr>
          <a:xfrm>
            <a:off x="1274237" y="1211580"/>
            <a:ext cx="10267951" cy="650699"/>
          </a:xfrm>
        </p:spPr>
        <p:txBody>
          <a:bodyPr/>
          <a:lstStyle/>
          <a:p>
            <a:r>
              <a:rPr lang="en-US" b="1" dirty="0"/>
              <a:t>Our approach: </a:t>
            </a:r>
            <a:r>
              <a:rPr lang="en-US" dirty="0"/>
              <a:t>filter and fine-tune</a:t>
            </a:r>
            <a:endParaRPr lang="en-US" b="1" dirty="0"/>
          </a:p>
        </p:txBody>
      </p:sp>
      <p:pic>
        <p:nvPicPr>
          <p:cNvPr id="5" name="Picture 4">
            <a:extLst>
              <a:ext uri="{FF2B5EF4-FFF2-40B4-BE49-F238E27FC236}">
                <a16:creationId xmlns:a16="http://schemas.microsoft.com/office/drawing/2014/main" id="{E1C5129F-58B2-2F6E-1C6B-F770976A4CEA}"/>
              </a:ext>
            </a:extLst>
          </p:cNvPr>
          <p:cNvPicPr>
            <a:picLocks noChangeAspect="1"/>
          </p:cNvPicPr>
          <p:nvPr/>
        </p:nvPicPr>
        <p:blipFill>
          <a:blip r:embed="rId2"/>
          <a:stretch>
            <a:fillRect/>
          </a:stretch>
        </p:blipFill>
        <p:spPr>
          <a:xfrm>
            <a:off x="649812" y="1871423"/>
            <a:ext cx="10892372" cy="2484909"/>
          </a:xfrm>
          <a:prstGeom prst="rect">
            <a:avLst/>
          </a:prstGeom>
        </p:spPr>
      </p:pic>
      <p:sp>
        <p:nvSpPr>
          <p:cNvPr id="6" name="Content Placeholder 2">
            <a:extLst>
              <a:ext uri="{FF2B5EF4-FFF2-40B4-BE49-F238E27FC236}">
                <a16:creationId xmlns:a16="http://schemas.microsoft.com/office/drawing/2014/main" id="{12EC39D7-1713-8AAC-942E-EC72A4F27D9C}"/>
              </a:ext>
            </a:extLst>
          </p:cNvPr>
          <p:cNvSpPr txBox="1">
            <a:spLocks/>
          </p:cNvSpPr>
          <p:nvPr/>
        </p:nvSpPr>
        <p:spPr>
          <a:xfrm>
            <a:off x="1399151" y="4775531"/>
            <a:ext cx="10267951" cy="2347697"/>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buFont typeface="Arial" panose="020B0604020202020204" pitchFamily="34" charset="0"/>
              <a:buChar char="•"/>
            </a:pPr>
            <a:r>
              <a:rPr lang="en-US" dirty="0"/>
              <a:t>Inspired by co-training and self-training </a:t>
            </a:r>
          </a:p>
          <a:p>
            <a:pPr>
              <a:buFont typeface="Arial" panose="020B0604020202020204" pitchFamily="34" charset="0"/>
              <a:buChar char="•"/>
            </a:pPr>
            <a:r>
              <a:rPr lang="en-US" dirty="0"/>
              <a:t>Requires no labeled data </a:t>
            </a:r>
          </a:p>
          <a:p>
            <a:pPr>
              <a:buFont typeface="Arial" panose="020B0604020202020204" pitchFamily="34" charset="0"/>
              <a:buChar char="•"/>
            </a:pPr>
            <a:r>
              <a:rPr lang="en-US" dirty="0"/>
              <a:t>Straightforward to run on open models (Alpaca 30B)</a:t>
            </a:r>
          </a:p>
        </p:txBody>
      </p:sp>
    </p:spTree>
    <p:extLst>
      <p:ext uri="{BB962C8B-B14F-4D97-AF65-F5344CB8AC3E}">
        <p14:creationId xmlns:p14="http://schemas.microsoft.com/office/powerpoint/2010/main" val="354089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10E662A-6087-E48B-5F01-3C23295936FD}"/>
              </a:ext>
            </a:extLst>
          </p:cNvPr>
          <p:cNvSpPr/>
          <p:nvPr/>
        </p:nvSpPr>
        <p:spPr>
          <a:xfrm>
            <a:off x="2378726" y="2730808"/>
            <a:ext cx="7720717" cy="630936"/>
          </a:xfrm>
          <a:prstGeom prst="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A4BCC-D397-27C8-ED73-02E1B75601BF}"/>
              </a:ext>
            </a:extLst>
          </p:cNvPr>
          <p:cNvSpPr>
            <a:spLocks noGrp="1"/>
          </p:cNvSpPr>
          <p:nvPr>
            <p:ph type="title"/>
          </p:nvPr>
        </p:nvSpPr>
        <p:spPr/>
        <p:txBody>
          <a:bodyPr/>
          <a:lstStyle/>
          <a:p>
            <a:r>
              <a:rPr lang="en-US" dirty="0"/>
              <a:t>Results - consistency</a:t>
            </a:r>
          </a:p>
        </p:txBody>
      </p:sp>
      <p:sp>
        <p:nvSpPr>
          <p:cNvPr id="3" name="Content Placeholder 2">
            <a:extLst>
              <a:ext uri="{FF2B5EF4-FFF2-40B4-BE49-F238E27FC236}">
                <a16:creationId xmlns:a16="http://schemas.microsoft.com/office/drawing/2014/main" id="{222910BA-7C42-D5F9-F8B3-86042F01E396}"/>
              </a:ext>
            </a:extLst>
          </p:cNvPr>
          <p:cNvSpPr>
            <a:spLocks noGrp="1"/>
          </p:cNvSpPr>
          <p:nvPr>
            <p:ph sz="quarter" idx="10"/>
          </p:nvPr>
        </p:nvSpPr>
        <p:spPr>
          <a:xfrm>
            <a:off x="1109709" y="2831392"/>
            <a:ext cx="10267951" cy="530352"/>
          </a:xfrm>
        </p:spPr>
        <p:txBody>
          <a:bodyPr/>
          <a:lstStyle/>
          <a:p>
            <a:pPr algn="ctr"/>
            <a:r>
              <a:rPr lang="en-US" dirty="0"/>
              <a:t>Consistency tuning can improve GD-consistency substantially</a:t>
            </a:r>
          </a:p>
        </p:txBody>
      </p:sp>
      <p:pic>
        <p:nvPicPr>
          <p:cNvPr id="5" name="Picture 4">
            <a:extLst>
              <a:ext uri="{FF2B5EF4-FFF2-40B4-BE49-F238E27FC236}">
                <a16:creationId xmlns:a16="http://schemas.microsoft.com/office/drawing/2014/main" id="{9E579769-D726-EC8D-946C-5213F886FE2D}"/>
              </a:ext>
            </a:extLst>
          </p:cNvPr>
          <p:cNvPicPr>
            <a:picLocks noChangeAspect="1"/>
          </p:cNvPicPr>
          <p:nvPr/>
        </p:nvPicPr>
        <p:blipFill>
          <a:blip r:embed="rId2"/>
          <a:stretch>
            <a:fillRect/>
          </a:stretch>
        </p:blipFill>
        <p:spPr>
          <a:xfrm>
            <a:off x="2130806" y="1108101"/>
            <a:ext cx="8216556" cy="1622706"/>
          </a:xfrm>
          <a:prstGeom prst="rect">
            <a:avLst/>
          </a:prstGeom>
        </p:spPr>
      </p:pic>
      <p:grpSp>
        <p:nvGrpSpPr>
          <p:cNvPr id="9" name="Group 8">
            <a:extLst>
              <a:ext uri="{FF2B5EF4-FFF2-40B4-BE49-F238E27FC236}">
                <a16:creationId xmlns:a16="http://schemas.microsoft.com/office/drawing/2014/main" id="{0C42A81C-3EFD-B98C-8BAB-BE9DBEC857DB}"/>
              </a:ext>
            </a:extLst>
          </p:cNvPr>
          <p:cNvGrpSpPr/>
          <p:nvPr/>
        </p:nvGrpSpPr>
        <p:grpSpPr>
          <a:xfrm>
            <a:off x="2378726" y="3462328"/>
            <a:ext cx="7106608" cy="3360141"/>
            <a:chOff x="1251516" y="1830761"/>
            <a:chExt cx="9802739" cy="4634923"/>
          </a:xfrm>
        </p:grpSpPr>
        <p:sp>
          <p:nvSpPr>
            <p:cNvPr id="4" name="Rectangle 3">
              <a:extLst>
                <a:ext uri="{FF2B5EF4-FFF2-40B4-BE49-F238E27FC236}">
                  <a16:creationId xmlns:a16="http://schemas.microsoft.com/office/drawing/2014/main" id="{95A9C00A-237C-57F3-88E1-180917D3A3C2}"/>
                </a:ext>
              </a:extLst>
            </p:cNvPr>
            <p:cNvSpPr/>
            <p:nvPr/>
          </p:nvSpPr>
          <p:spPr>
            <a:xfrm>
              <a:off x="2573619" y="5627329"/>
              <a:ext cx="7158533" cy="838355"/>
            </a:xfrm>
            <a:prstGeom prst="rect">
              <a:avLst/>
            </a:prstGeom>
            <a:solidFill>
              <a:schemeClr val="bg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C65536-4A7E-0A2B-491E-B50E2007482F}"/>
                </a:ext>
              </a:extLst>
            </p:cNvPr>
            <p:cNvPicPr>
              <a:picLocks noChangeAspect="1"/>
            </p:cNvPicPr>
            <p:nvPr/>
          </p:nvPicPr>
          <p:blipFill>
            <a:blip r:embed="rId3"/>
            <a:stretch>
              <a:fillRect/>
            </a:stretch>
          </p:blipFill>
          <p:spPr>
            <a:xfrm>
              <a:off x="1251516" y="1830761"/>
              <a:ext cx="9802739" cy="3796569"/>
            </a:xfrm>
            <a:prstGeom prst="rect">
              <a:avLst/>
            </a:prstGeom>
          </p:spPr>
        </p:pic>
        <p:sp>
          <p:nvSpPr>
            <p:cNvPr id="8" name="TextBox 7">
              <a:extLst>
                <a:ext uri="{FF2B5EF4-FFF2-40B4-BE49-F238E27FC236}">
                  <a16:creationId xmlns:a16="http://schemas.microsoft.com/office/drawing/2014/main" id="{487AFEBB-3AA7-0D00-4CAC-EFBCFEF7C0B9}"/>
                </a:ext>
              </a:extLst>
            </p:cNvPr>
            <p:cNvSpPr txBox="1"/>
            <p:nvPr/>
          </p:nvSpPr>
          <p:spPr>
            <a:xfrm>
              <a:off x="2973644" y="5723342"/>
              <a:ext cx="6358486" cy="646331"/>
            </a:xfrm>
            <a:prstGeom prst="rect">
              <a:avLst/>
            </a:prstGeom>
            <a:noFill/>
          </p:spPr>
          <p:txBody>
            <a:bodyPr wrap="square" rtlCol="0">
              <a:spAutoFit/>
            </a:bodyPr>
            <a:lstStyle/>
            <a:p>
              <a:r>
                <a:rPr lang="en-US" b="1" dirty="0"/>
                <a:t>Generator: </a:t>
              </a:r>
              <a:r>
                <a:rPr lang="en-US" dirty="0"/>
                <a:t>major gains on 3 tasks (priority, plan </a:t>
              </a:r>
              <a:r>
                <a:rPr lang="en-US" dirty="0" err="1"/>
                <a:t>arith</a:t>
              </a:r>
              <a:r>
                <a:rPr lang="en-US" dirty="0"/>
                <a:t>, harmful)</a:t>
              </a:r>
            </a:p>
            <a:p>
              <a:r>
                <a:rPr lang="en-US" b="1" dirty="0"/>
                <a:t>Discriminator: </a:t>
              </a:r>
              <a:r>
                <a:rPr lang="en-US" dirty="0"/>
                <a:t>small, but consistent gains.</a:t>
              </a:r>
              <a:endParaRPr lang="en-US" b="1" dirty="0"/>
            </a:p>
          </p:txBody>
        </p:sp>
      </p:grpSp>
    </p:spTree>
    <p:extLst>
      <p:ext uri="{BB962C8B-B14F-4D97-AF65-F5344CB8AC3E}">
        <p14:creationId xmlns:p14="http://schemas.microsoft.com/office/powerpoint/2010/main" val="340061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5C477D-5225-9025-4A6A-EA648012FE19}"/>
              </a:ext>
            </a:extLst>
          </p:cNvPr>
          <p:cNvSpPr/>
          <p:nvPr/>
        </p:nvSpPr>
        <p:spPr>
          <a:xfrm>
            <a:off x="1265035" y="5185753"/>
            <a:ext cx="10009671" cy="1046372"/>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BAC3CBF0-F552-3447-6933-A0AF7C3154F5}"/>
              </a:ext>
            </a:extLst>
          </p:cNvPr>
          <p:cNvSpPr>
            <a:spLocks noGrp="1"/>
          </p:cNvSpPr>
          <p:nvPr>
            <p:ph type="title"/>
          </p:nvPr>
        </p:nvSpPr>
        <p:spPr/>
        <p:txBody>
          <a:bodyPr/>
          <a:lstStyle/>
          <a:p>
            <a:r>
              <a:rPr lang="en-US" dirty="0"/>
              <a:t>LLMs in the spotlight</a:t>
            </a:r>
          </a:p>
        </p:txBody>
      </p:sp>
      <p:pic>
        <p:nvPicPr>
          <p:cNvPr id="5" name="Picture 4">
            <a:extLst>
              <a:ext uri="{FF2B5EF4-FFF2-40B4-BE49-F238E27FC236}">
                <a16:creationId xmlns:a16="http://schemas.microsoft.com/office/drawing/2014/main" id="{96F951A5-F56D-7FA5-9A95-74F3A8CE9CA1}"/>
              </a:ext>
            </a:extLst>
          </p:cNvPr>
          <p:cNvPicPr>
            <a:picLocks noChangeAspect="1"/>
          </p:cNvPicPr>
          <p:nvPr/>
        </p:nvPicPr>
        <p:blipFill>
          <a:blip r:embed="rId3"/>
          <a:stretch>
            <a:fillRect/>
          </a:stretch>
        </p:blipFill>
        <p:spPr>
          <a:xfrm>
            <a:off x="1350131" y="1763798"/>
            <a:ext cx="5163270" cy="1886679"/>
          </a:xfrm>
          <a:prstGeom prst="rect">
            <a:avLst/>
          </a:prstGeom>
          <a:ln w="19050">
            <a:solidFill>
              <a:schemeClr val="bg1">
                <a:lumMod val="75000"/>
              </a:schemeClr>
            </a:solidFill>
          </a:ln>
        </p:spPr>
      </p:pic>
      <p:sp>
        <p:nvSpPr>
          <p:cNvPr id="6" name="TextBox 5">
            <a:extLst>
              <a:ext uri="{FF2B5EF4-FFF2-40B4-BE49-F238E27FC236}">
                <a16:creationId xmlns:a16="http://schemas.microsoft.com/office/drawing/2014/main" id="{E481DC6B-B993-1BB2-ADCB-13AB6FFF853F}"/>
              </a:ext>
            </a:extLst>
          </p:cNvPr>
          <p:cNvSpPr txBox="1"/>
          <p:nvPr/>
        </p:nvSpPr>
        <p:spPr>
          <a:xfrm>
            <a:off x="1653479" y="5486153"/>
            <a:ext cx="9232781" cy="400110"/>
          </a:xfrm>
          <a:prstGeom prst="rect">
            <a:avLst/>
          </a:prstGeom>
          <a:noFill/>
        </p:spPr>
        <p:txBody>
          <a:bodyPr wrap="square" rtlCol="0">
            <a:spAutoFit/>
          </a:bodyPr>
          <a:lstStyle/>
          <a:p>
            <a:pPr algn="ctr"/>
            <a:r>
              <a:rPr lang="en-US" sz="2000" dirty="0"/>
              <a:t>Impressive, ongoing advances in NLP and AI from large language models!</a:t>
            </a:r>
          </a:p>
        </p:txBody>
      </p:sp>
      <p:pic>
        <p:nvPicPr>
          <p:cNvPr id="3" name="Picture 2">
            <a:extLst>
              <a:ext uri="{FF2B5EF4-FFF2-40B4-BE49-F238E27FC236}">
                <a16:creationId xmlns:a16="http://schemas.microsoft.com/office/drawing/2014/main" id="{E0A01408-E755-C289-99DC-A82DC530A44C}"/>
              </a:ext>
            </a:extLst>
          </p:cNvPr>
          <p:cNvPicPr>
            <a:picLocks noChangeAspect="1"/>
          </p:cNvPicPr>
          <p:nvPr/>
        </p:nvPicPr>
        <p:blipFill>
          <a:blip r:embed="rId4"/>
          <a:stretch>
            <a:fillRect/>
          </a:stretch>
        </p:blipFill>
        <p:spPr>
          <a:xfrm>
            <a:off x="7330118" y="1606528"/>
            <a:ext cx="3152694" cy="2393460"/>
          </a:xfrm>
          <a:prstGeom prst="rect">
            <a:avLst/>
          </a:prstGeom>
          <a:ln w="19050">
            <a:solidFill>
              <a:schemeClr val="bg1">
                <a:lumMod val="75000"/>
              </a:schemeClr>
            </a:solidFill>
          </a:ln>
        </p:spPr>
      </p:pic>
      <p:sp>
        <p:nvSpPr>
          <p:cNvPr id="4" name="TextBox 3">
            <a:extLst>
              <a:ext uri="{FF2B5EF4-FFF2-40B4-BE49-F238E27FC236}">
                <a16:creationId xmlns:a16="http://schemas.microsoft.com/office/drawing/2014/main" id="{21D893A3-C428-86EE-7070-71A4D364682C}"/>
              </a:ext>
            </a:extLst>
          </p:cNvPr>
          <p:cNvSpPr txBox="1"/>
          <p:nvPr/>
        </p:nvSpPr>
        <p:spPr>
          <a:xfrm>
            <a:off x="2377745" y="4174129"/>
            <a:ext cx="2983509" cy="400110"/>
          </a:xfrm>
          <a:prstGeom prst="rect">
            <a:avLst/>
          </a:prstGeom>
          <a:noFill/>
        </p:spPr>
        <p:txBody>
          <a:bodyPr wrap="none" rtlCol="0">
            <a:spAutoFit/>
          </a:bodyPr>
          <a:lstStyle/>
          <a:p>
            <a:r>
              <a:rPr lang="en-US" sz="2000" dirty="0"/>
              <a:t>Google </a:t>
            </a:r>
            <a:r>
              <a:rPr lang="en-US" sz="2000" dirty="0" err="1"/>
              <a:t>PaLM</a:t>
            </a:r>
            <a:r>
              <a:rPr lang="en-US" sz="2000" dirty="0"/>
              <a:t> on </a:t>
            </a:r>
            <a:r>
              <a:rPr lang="en-US" sz="2000" dirty="0" err="1"/>
              <a:t>BigBench</a:t>
            </a:r>
            <a:endParaRPr lang="en-US" sz="2000" dirty="0"/>
          </a:p>
        </p:txBody>
      </p:sp>
      <p:sp>
        <p:nvSpPr>
          <p:cNvPr id="7" name="TextBox 6">
            <a:extLst>
              <a:ext uri="{FF2B5EF4-FFF2-40B4-BE49-F238E27FC236}">
                <a16:creationId xmlns:a16="http://schemas.microsoft.com/office/drawing/2014/main" id="{0F7CBA1F-68A2-F551-5130-1C64D337A02F}"/>
              </a:ext>
            </a:extLst>
          </p:cNvPr>
          <p:cNvSpPr txBox="1"/>
          <p:nvPr/>
        </p:nvSpPr>
        <p:spPr>
          <a:xfrm>
            <a:off x="7537775" y="4185360"/>
            <a:ext cx="2945037" cy="400110"/>
          </a:xfrm>
          <a:prstGeom prst="rect">
            <a:avLst/>
          </a:prstGeom>
          <a:noFill/>
        </p:spPr>
        <p:txBody>
          <a:bodyPr wrap="none" rtlCol="0">
            <a:spAutoFit/>
          </a:bodyPr>
          <a:lstStyle/>
          <a:p>
            <a:r>
              <a:rPr lang="en-US" sz="2000" dirty="0"/>
              <a:t>GPT4 on a range of exams</a:t>
            </a:r>
          </a:p>
        </p:txBody>
      </p:sp>
    </p:spTree>
    <p:extLst>
      <p:ext uri="{BB962C8B-B14F-4D97-AF65-F5344CB8AC3E}">
        <p14:creationId xmlns:p14="http://schemas.microsoft.com/office/powerpoint/2010/main" val="3972187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0126-749E-E991-37F9-939A70431B5C}"/>
              </a:ext>
            </a:extLst>
          </p:cNvPr>
          <p:cNvSpPr>
            <a:spLocks noGrp="1"/>
          </p:cNvSpPr>
          <p:nvPr>
            <p:ph type="title"/>
          </p:nvPr>
        </p:nvSpPr>
        <p:spPr/>
        <p:txBody>
          <a:bodyPr/>
          <a:lstStyle/>
          <a:p>
            <a:r>
              <a:rPr lang="en-US" dirty="0"/>
              <a:t>These models are increasingly closed off</a:t>
            </a:r>
          </a:p>
        </p:txBody>
      </p:sp>
      <p:grpSp>
        <p:nvGrpSpPr>
          <p:cNvPr id="9" name="Group 8">
            <a:extLst>
              <a:ext uri="{FF2B5EF4-FFF2-40B4-BE49-F238E27FC236}">
                <a16:creationId xmlns:a16="http://schemas.microsoft.com/office/drawing/2014/main" id="{C5C63ABB-E104-8AAE-7C26-B8D029A3C44C}"/>
              </a:ext>
            </a:extLst>
          </p:cNvPr>
          <p:cNvGrpSpPr/>
          <p:nvPr/>
        </p:nvGrpSpPr>
        <p:grpSpPr>
          <a:xfrm>
            <a:off x="1154096" y="1327684"/>
            <a:ext cx="5058907" cy="1965863"/>
            <a:chOff x="905522" y="1985756"/>
            <a:chExt cx="5782974" cy="2247232"/>
          </a:xfrm>
        </p:grpSpPr>
        <p:pic>
          <p:nvPicPr>
            <p:cNvPr id="7" name="Picture 6">
              <a:extLst>
                <a:ext uri="{FF2B5EF4-FFF2-40B4-BE49-F238E27FC236}">
                  <a16:creationId xmlns:a16="http://schemas.microsoft.com/office/drawing/2014/main" id="{F6B49CF9-A08F-7F0E-11C6-6D0824F5DAE0}"/>
                </a:ext>
              </a:extLst>
            </p:cNvPr>
            <p:cNvPicPr>
              <a:picLocks noChangeAspect="1"/>
            </p:cNvPicPr>
            <p:nvPr/>
          </p:nvPicPr>
          <p:blipFill rotWithShape="1">
            <a:blip r:embed="rId3"/>
            <a:srcRect t="46855"/>
            <a:stretch/>
          </p:blipFill>
          <p:spPr>
            <a:xfrm>
              <a:off x="905522" y="1985756"/>
              <a:ext cx="5782974" cy="1443244"/>
            </a:xfrm>
            <a:prstGeom prst="rect">
              <a:avLst/>
            </a:prstGeom>
          </p:spPr>
        </p:pic>
        <p:pic>
          <p:nvPicPr>
            <p:cNvPr id="8" name="Picture 7">
              <a:extLst>
                <a:ext uri="{FF2B5EF4-FFF2-40B4-BE49-F238E27FC236}">
                  <a16:creationId xmlns:a16="http://schemas.microsoft.com/office/drawing/2014/main" id="{7D5A53DA-A3A6-0173-4677-9CC41B729B5B}"/>
                </a:ext>
              </a:extLst>
            </p:cNvPr>
            <p:cNvPicPr>
              <a:picLocks noChangeAspect="1"/>
            </p:cNvPicPr>
            <p:nvPr/>
          </p:nvPicPr>
          <p:blipFill>
            <a:blip r:embed="rId4"/>
            <a:stretch>
              <a:fillRect/>
            </a:stretch>
          </p:blipFill>
          <p:spPr>
            <a:xfrm>
              <a:off x="2969496" y="3510493"/>
              <a:ext cx="1123109" cy="722495"/>
            </a:xfrm>
            <a:prstGeom prst="rect">
              <a:avLst/>
            </a:prstGeom>
          </p:spPr>
        </p:pic>
      </p:grpSp>
      <p:pic>
        <p:nvPicPr>
          <p:cNvPr id="11" name="Picture 10">
            <a:extLst>
              <a:ext uri="{FF2B5EF4-FFF2-40B4-BE49-F238E27FC236}">
                <a16:creationId xmlns:a16="http://schemas.microsoft.com/office/drawing/2014/main" id="{C721E1D6-DAEE-4450-4B3C-1CA6EEFA447D}"/>
              </a:ext>
            </a:extLst>
          </p:cNvPr>
          <p:cNvPicPr>
            <a:picLocks noChangeAspect="1"/>
          </p:cNvPicPr>
          <p:nvPr/>
        </p:nvPicPr>
        <p:blipFill rotWithShape="1">
          <a:blip r:embed="rId5"/>
          <a:srcRect b="57801"/>
          <a:stretch/>
        </p:blipFill>
        <p:spPr>
          <a:xfrm>
            <a:off x="6473878" y="1679346"/>
            <a:ext cx="5374905" cy="1262539"/>
          </a:xfrm>
          <a:prstGeom prst="rect">
            <a:avLst/>
          </a:prstGeom>
        </p:spPr>
      </p:pic>
      <p:pic>
        <p:nvPicPr>
          <p:cNvPr id="1026" name="Picture 2">
            <a:extLst>
              <a:ext uri="{FF2B5EF4-FFF2-40B4-BE49-F238E27FC236}">
                <a16:creationId xmlns:a16="http://schemas.microsoft.com/office/drawing/2014/main" id="{724422D3-A8CE-7971-8C84-DB596F69C4F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429" b="44867"/>
          <a:stretch/>
        </p:blipFill>
        <p:spPr bwMode="auto">
          <a:xfrm>
            <a:off x="152970" y="3941190"/>
            <a:ext cx="11886060" cy="243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2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04764B5-4CA8-8833-55A6-39FECE4C19CA}"/>
              </a:ext>
            </a:extLst>
          </p:cNvPr>
          <p:cNvSpPr/>
          <p:nvPr/>
        </p:nvSpPr>
        <p:spPr>
          <a:xfrm>
            <a:off x="1217340" y="5773102"/>
            <a:ext cx="10211062" cy="912798"/>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CBC5ACFA-DA92-23C0-6330-C56E11871F5E}"/>
              </a:ext>
            </a:extLst>
          </p:cNvPr>
          <p:cNvSpPr>
            <a:spLocks noGrp="1"/>
          </p:cNvSpPr>
          <p:nvPr>
            <p:ph type="title"/>
          </p:nvPr>
        </p:nvSpPr>
        <p:spPr/>
        <p:txBody>
          <a:bodyPr/>
          <a:lstStyle/>
          <a:p>
            <a:r>
              <a:rPr lang="en-US" dirty="0"/>
              <a:t>Closed models are hard to study and improve</a:t>
            </a:r>
          </a:p>
        </p:txBody>
      </p:sp>
      <p:sp>
        <p:nvSpPr>
          <p:cNvPr id="3" name="Content Placeholder 2">
            <a:extLst>
              <a:ext uri="{FF2B5EF4-FFF2-40B4-BE49-F238E27FC236}">
                <a16:creationId xmlns:a16="http://schemas.microsoft.com/office/drawing/2014/main" id="{1F5ECF52-B7C1-CC45-93E3-20CC57FBEE23}"/>
              </a:ext>
            </a:extLst>
          </p:cNvPr>
          <p:cNvSpPr>
            <a:spLocks noGrp="1"/>
          </p:cNvSpPr>
          <p:nvPr>
            <p:ph sz="quarter" idx="10"/>
          </p:nvPr>
        </p:nvSpPr>
        <p:spPr>
          <a:xfrm>
            <a:off x="1091831" y="6010297"/>
            <a:ext cx="10623555" cy="1070149"/>
          </a:xfrm>
        </p:spPr>
        <p:txBody>
          <a:bodyPr>
            <a:normAutofit/>
          </a:bodyPr>
          <a:lstStyle/>
          <a:p>
            <a:pPr marL="0" indent="0" algn="ctr"/>
            <a:r>
              <a:rPr lang="en-US" sz="2000" dirty="0"/>
              <a:t>API-only access makes it difficult to do deep analysis or propose improvements</a:t>
            </a:r>
          </a:p>
        </p:txBody>
      </p:sp>
      <p:pic>
        <p:nvPicPr>
          <p:cNvPr id="9" name="Picture 8">
            <a:extLst>
              <a:ext uri="{FF2B5EF4-FFF2-40B4-BE49-F238E27FC236}">
                <a16:creationId xmlns:a16="http://schemas.microsoft.com/office/drawing/2014/main" id="{FE80DBEC-1B2B-2538-1322-7FF0806BA2D3}"/>
              </a:ext>
            </a:extLst>
          </p:cNvPr>
          <p:cNvPicPr>
            <a:picLocks noChangeAspect="1"/>
          </p:cNvPicPr>
          <p:nvPr/>
        </p:nvPicPr>
        <p:blipFill>
          <a:blip r:embed="rId3"/>
          <a:stretch>
            <a:fillRect/>
          </a:stretch>
        </p:blipFill>
        <p:spPr>
          <a:xfrm>
            <a:off x="1091831" y="1508686"/>
            <a:ext cx="3821579" cy="3278270"/>
          </a:xfrm>
          <a:prstGeom prst="rect">
            <a:avLst/>
          </a:prstGeom>
        </p:spPr>
      </p:pic>
      <p:pic>
        <p:nvPicPr>
          <p:cNvPr id="11" name="Picture 10">
            <a:extLst>
              <a:ext uri="{FF2B5EF4-FFF2-40B4-BE49-F238E27FC236}">
                <a16:creationId xmlns:a16="http://schemas.microsoft.com/office/drawing/2014/main" id="{820247DC-B408-B4DC-B84E-40FC988ED564}"/>
              </a:ext>
            </a:extLst>
          </p:cNvPr>
          <p:cNvPicPr>
            <a:picLocks noChangeAspect="1"/>
          </p:cNvPicPr>
          <p:nvPr/>
        </p:nvPicPr>
        <p:blipFill rotWithShape="1">
          <a:blip r:embed="rId4"/>
          <a:srcRect l="25163"/>
          <a:stretch/>
        </p:blipFill>
        <p:spPr>
          <a:xfrm>
            <a:off x="5613412" y="2176622"/>
            <a:ext cx="5566822" cy="1942398"/>
          </a:xfrm>
          <a:prstGeom prst="rect">
            <a:avLst/>
          </a:prstGeom>
        </p:spPr>
      </p:pic>
      <p:sp>
        <p:nvSpPr>
          <p:cNvPr id="13" name="Content Placeholder 2">
            <a:extLst>
              <a:ext uri="{FF2B5EF4-FFF2-40B4-BE49-F238E27FC236}">
                <a16:creationId xmlns:a16="http://schemas.microsoft.com/office/drawing/2014/main" id="{D97064EC-8021-5AE5-A930-2508BDF9A466}"/>
              </a:ext>
            </a:extLst>
          </p:cNvPr>
          <p:cNvSpPr txBox="1">
            <a:spLocks/>
          </p:cNvSpPr>
          <p:nvPr/>
        </p:nvSpPr>
        <p:spPr>
          <a:xfrm>
            <a:off x="879380" y="4955523"/>
            <a:ext cx="4147904" cy="542479"/>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r>
              <a:rPr lang="en-US" sz="1600" dirty="0"/>
              <a:t>Dual-use / misuse [Kang 2023]</a:t>
            </a:r>
          </a:p>
        </p:txBody>
      </p:sp>
      <p:sp>
        <p:nvSpPr>
          <p:cNvPr id="15" name="Content Placeholder 2">
            <a:extLst>
              <a:ext uri="{FF2B5EF4-FFF2-40B4-BE49-F238E27FC236}">
                <a16:creationId xmlns:a16="http://schemas.microsoft.com/office/drawing/2014/main" id="{0E068642-4A66-B781-9AC4-012B250CDE60}"/>
              </a:ext>
            </a:extLst>
          </p:cNvPr>
          <p:cNvSpPr txBox="1">
            <a:spLocks/>
          </p:cNvSpPr>
          <p:nvPr/>
        </p:nvSpPr>
        <p:spPr>
          <a:xfrm>
            <a:off x="6322871" y="4941315"/>
            <a:ext cx="4147904" cy="542479"/>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lgn="ctr"/>
            <a:r>
              <a:rPr lang="en-US" sz="1600" dirty="0"/>
              <a:t>Political values / biases [</a:t>
            </a:r>
            <a:r>
              <a:rPr lang="en-US" sz="1600" dirty="0" err="1"/>
              <a:t>Santurkar</a:t>
            </a:r>
            <a:r>
              <a:rPr lang="en-US" sz="1600" dirty="0"/>
              <a:t> 2023]</a:t>
            </a:r>
          </a:p>
        </p:txBody>
      </p:sp>
    </p:spTree>
    <p:extLst>
      <p:ext uri="{BB962C8B-B14F-4D97-AF65-F5344CB8AC3E}">
        <p14:creationId xmlns:p14="http://schemas.microsoft.com/office/powerpoint/2010/main" val="1136454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4A39-4D58-9443-FEEC-058F698DDB38}"/>
              </a:ext>
            </a:extLst>
          </p:cNvPr>
          <p:cNvSpPr>
            <a:spLocks noGrp="1"/>
          </p:cNvSpPr>
          <p:nvPr>
            <p:ph type="title"/>
          </p:nvPr>
        </p:nvSpPr>
        <p:spPr>
          <a:xfrm>
            <a:off x="1265033" y="628799"/>
            <a:ext cx="10277149" cy="650699"/>
          </a:xfrm>
        </p:spPr>
        <p:txBody>
          <a:bodyPr/>
          <a:lstStyle/>
          <a:p>
            <a:r>
              <a:rPr lang="en-US" dirty="0"/>
              <a:t>Reproducible  low-cost environments for LLM experiments</a:t>
            </a:r>
          </a:p>
        </p:txBody>
      </p:sp>
      <p:sp>
        <p:nvSpPr>
          <p:cNvPr id="10" name="Content Placeholder 2">
            <a:extLst>
              <a:ext uri="{FF2B5EF4-FFF2-40B4-BE49-F238E27FC236}">
                <a16:creationId xmlns:a16="http://schemas.microsoft.com/office/drawing/2014/main" id="{A21D5123-5796-C228-8242-E2972C150E7C}"/>
              </a:ext>
            </a:extLst>
          </p:cNvPr>
          <p:cNvSpPr txBox="1">
            <a:spLocks/>
          </p:cNvSpPr>
          <p:nvPr/>
        </p:nvSpPr>
        <p:spPr>
          <a:xfrm>
            <a:off x="2489068" y="4301311"/>
            <a:ext cx="6597417" cy="336739"/>
          </a:xfrm>
          <a:prstGeom prst="rect">
            <a:avLst/>
          </a:prstGeom>
        </p:spPr>
        <p:txBody>
          <a:bodyPr vert="horz" lIns="0" tIns="45720" rIns="0" bIns="45720" rtlCol="0">
            <a:normAutofit fontScale="85000" lnSpcReduction="20000"/>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E6876F6A-5952-E156-3C24-4435BD572F41}"/>
              </a:ext>
            </a:extLst>
          </p:cNvPr>
          <p:cNvSpPr txBox="1"/>
          <p:nvPr/>
        </p:nvSpPr>
        <p:spPr>
          <a:xfrm>
            <a:off x="10128975" y="4094787"/>
            <a:ext cx="2305092" cy="338554"/>
          </a:xfrm>
          <a:prstGeom prst="rect">
            <a:avLst/>
          </a:prstGeom>
          <a:noFill/>
        </p:spPr>
        <p:txBody>
          <a:bodyPr wrap="square" rtlCol="0">
            <a:spAutoFit/>
          </a:bodyPr>
          <a:lstStyle/>
          <a:p>
            <a:r>
              <a:rPr lang="en-US" sz="1600" dirty="0"/>
              <a:t>[Ouyang 2020]</a:t>
            </a:r>
          </a:p>
        </p:txBody>
      </p:sp>
      <p:pic>
        <p:nvPicPr>
          <p:cNvPr id="14" name="Picture 13">
            <a:extLst>
              <a:ext uri="{FF2B5EF4-FFF2-40B4-BE49-F238E27FC236}">
                <a16:creationId xmlns:a16="http://schemas.microsoft.com/office/drawing/2014/main" id="{B8910891-50F1-626A-1CFC-D03685C6FA7A}"/>
              </a:ext>
            </a:extLst>
          </p:cNvPr>
          <p:cNvPicPr>
            <a:picLocks noChangeAspect="1"/>
          </p:cNvPicPr>
          <p:nvPr/>
        </p:nvPicPr>
        <p:blipFill>
          <a:blip r:embed="rId3"/>
          <a:stretch>
            <a:fillRect/>
          </a:stretch>
        </p:blipFill>
        <p:spPr>
          <a:xfrm>
            <a:off x="6811981" y="1581699"/>
            <a:ext cx="4251257" cy="2585780"/>
          </a:xfrm>
          <a:prstGeom prst="rect">
            <a:avLst/>
          </a:prstGeom>
        </p:spPr>
      </p:pic>
      <p:grpSp>
        <p:nvGrpSpPr>
          <p:cNvPr id="7" name="Group 6">
            <a:extLst>
              <a:ext uri="{FF2B5EF4-FFF2-40B4-BE49-F238E27FC236}">
                <a16:creationId xmlns:a16="http://schemas.microsoft.com/office/drawing/2014/main" id="{F05C35C1-DC17-32AA-A9B8-97A7C7C5FC9A}"/>
              </a:ext>
            </a:extLst>
          </p:cNvPr>
          <p:cNvGrpSpPr/>
          <p:nvPr/>
        </p:nvGrpSpPr>
        <p:grpSpPr>
          <a:xfrm>
            <a:off x="1035027" y="4469680"/>
            <a:ext cx="10737163" cy="2236619"/>
            <a:chOff x="957425" y="1192381"/>
            <a:chExt cx="10737163" cy="2236619"/>
          </a:xfrm>
        </p:grpSpPr>
        <p:sp>
          <p:nvSpPr>
            <p:cNvPr id="15" name="Rectangle 14">
              <a:extLst>
                <a:ext uri="{FF2B5EF4-FFF2-40B4-BE49-F238E27FC236}">
                  <a16:creationId xmlns:a16="http://schemas.microsoft.com/office/drawing/2014/main" id="{03D733BA-ABF0-D271-DC49-F4002FDEC7DF}"/>
                </a:ext>
              </a:extLst>
            </p:cNvPr>
            <p:cNvSpPr/>
            <p:nvPr/>
          </p:nvSpPr>
          <p:spPr>
            <a:xfrm>
              <a:off x="957425" y="1192381"/>
              <a:ext cx="10737163" cy="2236619"/>
            </a:xfrm>
            <a:prstGeom prst="rect">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16" name="TextBox 15">
              <a:extLst>
                <a:ext uri="{FF2B5EF4-FFF2-40B4-BE49-F238E27FC236}">
                  <a16:creationId xmlns:a16="http://schemas.microsoft.com/office/drawing/2014/main" id="{D7D72C89-4D66-B8A5-7169-04ADCDAD50EF}"/>
                </a:ext>
              </a:extLst>
            </p:cNvPr>
            <p:cNvSpPr txBox="1"/>
            <p:nvPr/>
          </p:nvSpPr>
          <p:spPr>
            <a:xfrm>
              <a:off x="1147122" y="1433430"/>
              <a:ext cx="10395061" cy="1200329"/>
            </a:xfrm>
            <a:prstGeom prst="rect">
              <a:avLst/>
            </a:prstGeom>
            <a:noFill/>
          </p:spPr>
          <p:txBody>
            <a:bodyPr wrap="square" rtlCol="0">
              <a:spAutoFit/>
            </a:bodyPr>
            <a:lstStyle/>
            <a:p>
              <a:pPr marL="380990" indent="-380990">
                <a:buFont typeface="Arial" panose="020B0604020202020204" pitchFamily="34" charset="0"/>
                <a:buChar char="•"/>
              </a:pPr>
              <a:r>
                <a:rPr lang="en-US" sz="2400" dirty="0"/>
                <a:t>What’s the impact of instruction tuning?</a:t>
              </a:r>
            </a:p>
            <a:p>
              <a:pPr marL="380990" indent="-380990">
                <a:buFont typeface="Arial" panose="020B0604020202020204" pitchFamily="34" charset="0"/>
                <a:buChar char="•"/>
              </a:pPr>
              <a:r>
                <a:rPr lang="en-US" sz="2400" dirty="0"/>
                <a:t>Does reinforcement learning actually help?</a:t>
              </a:r>
            </a:p>
            <a:p>
              <a:pPr marL="380990" indent="-380990">
                <a:buFont typeface="Arial" panose="020B0604020202020204" pitchFamily="34" charset="0"/>
                <a:buChar char="•"/>
              </a:pPr>
              <a:r>
                <a:rPr lang="en-US" sz="2400" dirty="0"/>
                <a:t>What changes does RL actually make?</a:t>
              </a:r>
            </a:p>
          </p:txBody>
        </p:sp>
        <p:sp>
          <p:nvSpPr>
            <p:cNvPr id="18" name="TextBox 17">
              <a:extLst>
                <a:ext uri="{FF2B5EF4-FFF2-40B4-BE49-F238E27FC236}">
                  <a16:creationId xmlns:a16="http://schemas.microsoft.com/office/drawing/2014/main" id="{1387C085-1D92-46F6-B623-79802BC5EB7A}"/>
                </a:ext>
              </a:extLst>
            </p:cNvPr>
            <p:cNvSpPr txBox="1"/>
            <p:nvPr/>
          </p:nvSpPr>
          <p:spPr>
            <a:xfrm>
              <a:off x="2080489" y="2736903"/>
              <a:ext cx="8799204" cy="379656"/>
            </a:xfrm>
            <a:prstGeom prst="rect">
              <a:avLst/>
            </a:prstGeom>
            <a:noFill/>
          </p:spPr>
          <p:txBody>
            <a:bodyPr wrap="none" rtlCol="0">
              <a:spAutoFit/>
            </a:bodyPr>
            <a:lstStyle/>
            <a:p>
              <a:r>
                <a:rPr lang="en-US" sz="1867" b="1" dirty="0"/>
                <a:t>Why is this hard?      </a:t>
              </a:r>
              <a:r>
                <a:rPr lang="en-US" sz="1867" dirty="0"/>
                <a:t>Figuring this out (in full) requires replicating </a:t>
              </a:r>
              <a:r>
                <a:rPr lang="en-US" sz="1867" dirty="0" err="1"/>
                <a:t>instructGPT</a:t>
              </a:r>
              <a:r>
                <a:rPr lang="en-US" sz="1867" dirty="0"/>
                <a:t>/</a:t>
              </a:r>
              <a:r>
                <a:rPr lang="en-US" sz="1867" dirty="0" err="1"/>
                <a:t>chatGPT</a:t>
              </a:r>
              <a:endParaRPr lang="en-US" sz="1867" dirty="0"/>
            </a:p>
          </p:txBody>
        </p:sp>
      </p:grpSp>
      <p:sp>
        <p:nvSpPr>
          <p:cNvPr id="8" name="TextBox 7">
            <a:extLst>
              <a:ext uri="{FF2B5EF4-FFF2-40B4-BE49-F238E27FC236}">
                <a16:creationId xmlns:a16="http://schemas.microsoft.com/office/drawing/2014/main" id="{7C78BF5A-5BD9-CFAB-BF06-37A3BFCEEF3E}"/>
              </a:ext>
            </a:extLst>
          </p:cNvPr>
          <p:cNvSpPr txBox="1"/>
          <p:nvPr/>
        </p:nvSpPr>
        <p:spPr>
          <a:xfrm>
            <a:off x="1035027" y="1993009"/>
            <a:ext cx="5522666" cy="1508105"/>
          </a:xfrm>
          <a:prstGeom prst="rect">
            <a:avLst/>
          </a:prstGeom>
          <a:noFill/>
        </p:spPr>
        <p:txBody>
          <a:bodyPr wrap="none" rtlCol="0">
            <a:spAutoFit/>
          </a:bodyPr>
          <a:lstStyle/>
          <a:p>
            <a:pPr algn="ctr"/>
            <a:r>
              <a:rPr lang="en-US" sz="2000" dirty="0"/>
              <a:t>Reproducing instruction-following models</a:t>
            </a:r>
          </a:p>
          <a:p>
            <a:endParaRPr lang="en-US" dirty="0"/>
          </a:p>
          <a:p>
            <a:pPr marL="285750" indent="-285750">
              <a:buFont typeface="Arial" panose="020B0604020202020204" pitchFamily="34" charset="0"/>
              <a:buChar char="•"/>
            </a:pPr>
            <a:r>
              <a:rPr lang="en-US" b="1" dirty="0"/>
              <a:t>Cost :</a:t>
            </a:r>
            <a:r>
              <a:rPr lang="en-US" dirty="0"/>
              <a:t> high cost of human annotation</a:t>
            </a:r>
          </a:p>
          <a:p>
            <a:pPr marL="285750" indent="-285750">
              <a:buFont typeface="Arial" panose="020B0604020202020204" pitchFamily="34" charset="0"/>
              <a:buChar char="•"/>
            </a:pPr>
            <a:r>
              <a:rPr lang="en-US" b="1" dirty="0"/>
              <a:t>Replicability : </a:t>
            </a:r>
            <a:r>
              <a:rPr lang="en-US" dirty="0"/>
              <a:t>crowdsourcing doesn’t replicate</a:t>
            </a:r>
            <a:endParaRPr lang="en-US" b="1" dirty="0"/>
          </a:p>
          <a:p>
            <a:pPr marL="285750" indent="-285750">
              <a:buFont typeface="Arial" panose="020B0604020202020204" pitchFamily="34" charset="0"/>
              <a:buChar char="•"/>
            </a:pPr>
            <a:r>
              <a:rPr lang="en-US" b="1" dirty="0"/>
              <a:t>Reference : </a:t>
            </a:r>
            <a:r>
              <a:rPr lang="en-US" dirty="0"/>
              <a:t>no known working PPO implementation</a:t>
            </a:r>
            <a:endParaRPr lang="en-US" b="1" dirty="0"/>
          </a:p>
        </p:txBody>
      </p:sp>
    </p:spTree>
    <p:extLst>
      <p:ext uri="{BB962C8B-B14F-4D97-AF65-F5344CB8AC3E}">
        <p14:creationId xmlns:p14="http://schemas.microsoft.com/office/powerpoint/2010/main" val="60884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D02C5D-2D8E-42D5-1301-B613352EC231}"/>
              </a:ext>
            </a:extLst>
          </p:cNvPr>
          <p:cNvSpPr/>
          <p:nvPr/>
        </p:nvSpPr>
        <p:spPr>
          <a:xfrm>
            <a:off x="1492228" y="6007463"/>
            <a:ext cx="10061241"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0B330396-9F24-BFE5-5334-EC177A31CC71}"/>
              </a:ext>
            </a:extLst>
          </p:cNvPr>
          <p:cNvSpPr>
            <a:spLocks noGrp="1"/>
          </p:cNvSpPr>
          <p:nvPr>
            <p:ph type="title"/>
          </p:nvPr>
        </p:nvSpPr>
        <p:spPr>
          <a:xfrm>
            <a:off x="1265035" y="479388"/>
            <a:ext cx="10515631" cy="650699"/>
          </a:xfrm>
        </p:spPr>
        <p:txBody>
          <a:bodyPr/>
          <a:lstStyle/>
          <a:p>
            <a:r>
              <a:rPr lang="en-US" dirty="0"/>
              <a:t>Alpaca trio: low-cost experiments for instruction-following</a:t>
            </a:r>
          </a:p>
        </p:txBody>
      </p:sp>
      <p:sp>
        <p:nvSpPr>
          <p:cNvPr id="3" name="Content Placeholder 2">
            <a:extLst>
              <a:ext uri="{FF2B5EF4-FFF2-40B4-BE49-F238E27FC236}">
                <a16:creationId xmlns:a16="http://schemas.microsoft.com/office/drawing/2014/main" id="{3713DF30-6611-56F7-C304-A554CC79B326}"/>
              </a:ext>
            </a:extLst>
          </p:cNvPr>
          <p:cNvSpPr>
            <a:spLocks noGrp="1"/>
          </p:cNvSpPr>
          <p:nvPr>
            <p:ph sz="quarter" idx="10"/>
          </p:nvPr>
        </p:nvSpPr>
        <p:spPr>
          <a:xfrm>
            <a:off x="1274234" y="5474946"/>
            <a:ext cx="2782862" cy="650700"/>
          </a:xfrm>
        </p:spPr>
        <p:txBody>
          <a:bodyPr>
            <a:normAutofit/>
          </a:bodyPr>
          <a:lstStyle/>
          <a:p>
            <a:r>
              <a:rPr lang="en-US" b="1" dirty="0"/>
              <a:t>Step 1 (SFT) – </a:t>
            </a:r>
            <a:r>
              <a:rPr lang="en-US" dirty="0"/>
              <a:t>Alpaca</a:t>
            </a:r>
          </a:p>
        </p:txBody>
      </p:sp>
      <p:pic>
        <p:nvPicPr>
          <p:cNvPr id="9218" name="Picture 2" descr="Alpaca Farm Overview">
            <a:extLst>
              <a:ext uri="{FF2B5EF4-FFF2-40B4-BE49-F238E27FC236}">
                <a16:creationId xmlns:a16="http://schemas.microsoft.com/office/drawing/2014/main" id="{F1028EA5-CFBC-51EB-2C68-B69E5AC3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969" y="1238440"/>
            <a:ext cx="6490091" cy="413711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3F0A38C-AB45-C2AC-A390-EDEF65705B45}"/>
              </a:ext>
            </a:extLst>
          </p:cNvPr>
          <p:cNvSpPr txBox="1">
            <a:spLocks/>
          </p:cNvSpPr>
          <p:nvPr/>
        </p:nvSpPr>
        <p:spPr>
          <a:xfrm>
            <a:off x="4660180" y="5474946"/>
            <a:ext cx="3258701" cy="420864"/>
          </a:xfrm>
          <a:prstGeom prst="rect">
            <a:avLst/>
          </a:prstGeom>
        </p:spPr>
        <p:txBody>
          <a:bodyPr vert="horz" lIns="0" tIns="45720" rIns="0" bIns="45720" rtlCol="0">
            <a:normAutofit fontScale="92500"/>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b="1" dirty="0"/>
              <a:t>Step 2 (RLHF) – </a:t>
            </a:r>
            <a:r>
              <a:rPr lang="en-US" dirty="0" err="1"/>
              <a:t>AlpacaFarm</a:t>
            </a:r>
            <a:endParaRPr lang="en-US" dirty="0"/>
          </a:p>
        </p:txBody>
      </p:sp>
      <p:sp>
        <p:nvSpPr>
          <p:cNvPr id="5" name="Content Placeholder 2">
            <a:extLst>
              <a:ext uri="{FF2B5EF4-FFF2-40B4-BE49-F238E27FC236}">
                <a16:creationId xmlns:a16="http://schemas.microsoft.com/office/drawing/2014/main" id="{035BE3B7-0E88-9292-5D15-F27641516BCD}"/>
              </a:ext>
            </a:extLst>
          </p:cNvPr>
          <p:cNvSpPr txBox="1">
            <a:spLocks/>
          </p:cNvSpPr>
          <p:nvPr/>
        </p:nvSpPr>
        <p:spPr>
          <a:xfrm>
            <a:off x="8521965" y="5474946"/>
            <a:ext cx="3258701" cy="420864"/>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b="1" dirty="0"/>
              <a:t>Step 3 (Evals) </a:t>
            </a:r>
            <a:r>
              <a:rPr lang="en-US" dirty="0"/>
              <a:t>- </a:t>
            </a:r>
            <a:r>
              <a:rPr lang="en-US" dirty="0" err="1"/>
              <a:t>AlpacaEval</a:t>
            </a:r>
            <a:endParaRPr lang="en-US" b="1" dirty="0"/>
          </a:p>
        </p:txBody>
      </p:sp>
      <p:sp>
        <p:nvSpPr>
          <p:cNvPr id="6" name="TextBox 5">
            <a:extLst>
              <a:ext uri="{FF2B5EF4-FFF2-40B4-BE49-F238E27FC236}">
                <a16:creationId xmlns:a16="http://schemas.microsoft.com/office/drawing/2014/main" id="{8873DB81-4FEA-A72E-8E36-A6B27F74366E}"/>
              </a:ext>
            </a:extLst>
          </p:cNvPr>
          <p:cNvSpPr txBox="1"/>
          <p:nvPr/>
        </p:nvSpPr>
        <p:spPr>
          <a:xfrm>
            <a:off x="1884400" y="6083158"/>
            <a:ext cx="9276899" cy="400110"/>
          </a:xfrm>
          <a:prstGeom prst="rect">
            <a:avLst/>
          </a:prstGeom>
          <a:noFill/>
        </p:spPr>
        <p:txBody>
          <a:bodyPr wrap="none" rtlCol="0">
            <a:spAutoFit/>
          </a:bodyPr>
          <a:lstStyle/>
          <a:p>
            <a:r>
              <a:rPr lang="en-US" sz="2000" dirty="0"/>
              <a:t>Simulating annotators (via GPT4) enables fast, low-cost prototyping and R&amp;D of LLMs</a:t>
            </a:r>
          </a:p>
        </p:txBody>
      </p:sp>
      <p:sp>
        <p:nvSpPr>
          <p:cNvPr id="8" name="TextBox 7">
            <a:extLst>
              <a:ext uri="{FF2B5EF4-FFF2-40B4-BE49-F238E27FC236}">
                <a16:creationId xmlns:a16="http://schemas.microsoft.com/office/drawing/2014/main" id="{959CE609-903A-E417-ECE8-DF45954B285C}"/>
              </a:ext>
            </a:extLst>
          </p:cNvPr>
          <p:cNvSpPr txBox="1"/>
          <p:nvPr/>
        </p:nvSpPr>
        <p:spPr>
          <a:xfrm>
            <a:off x="9422052" y="6550223"/>
            <a:ext cx="2805576" cy="307777"/>
          </a:xfrm>
          <a:prstGeom prst="rect">
            <a:avLst/>
          </a:prstGeom>
          <a:noFill/>
        </p:spPr>
        <p:txBody>
          <a:bodyPr wrap="none" rtlCol="0">
            <a:spAutoFit/>
          </a:bodyPr>
          <a:lstStyle/>
          <a:p>
            <a:r>
              <a:rPr lang="en-US" sz="1400" dirty="0"/>
              <a:t>[Dubois, Li, </a:t>
            </a:r>
            <a:r>
              <a:rPr lang="en-US" sz="1400" dirty="0" err="1"/>
              <a:t>Taori</a:t>
            </a:r>
            <a:r>
              <a:rPr lang="en-US" sz="1400" dirty="0"/>
              <a:t>, Zhang et al 2023]</a:t>
            </a:r>
          </a:p>
        </p:txBody>
      </p:sp>
    </p:spTree>
    <p:extLst>
      <p:ext uri="{BB962C8B-B14F-4D97-AF65-F5344CB8AC3E}">
        <p14:creationId xmlns:p14="http://schemas.microsoft.com/office/powerpoint/2010/main" val="1910628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25E6CFB-CB07-413B-D533-50F06ADFFDEA}"/>
              </a:ext>
            </a:extLst>
          </p:cNvPr>
          <p:cNvSpPr/>
          <p:nvPr/>
        </p:nvSpPr>
        <p:spPr>
          <a:xfrm>
            <a:off x="6412810" y="5316070"/>
            <a:ext cx="5404386"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13" name="Rectangle 12">
            <a:extLst>
              <a:ext uri="{FF2B5EF4-FFF2-40B4-BE49-F238E27FC236}">
                <a16:creationId xmlns:a16="http://schemas.microsoft.com/office/drawing/2014/main" id="{8A6AF167-14E0-ABA5-3F0C-29538542E438}"/>
              </a:ext>
            </a:extLst>
          </p:cNvPr>
          <p:cNvSpPr/>
          <p:nvPr/>
        </p:nvSpPr>
        <p:spPr>
          <a:xfrm>
            <a:off x="593960" y="5316071"/>
            <a:ext cx="5404386"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08DC0A3E-17B6-9D16-4CCF-2737107F30C3}"/>
              </a:ext>
            </a:extLst>
          </p:cNvPr>
          <p:cNvSpPr>
            <a:spLocks noGrp="1"/>
          </p:cNvSpPr>
          <p:nvPr>
            <p:ph type="title"/>
          </p:nvPr>
        </p:nvSpPr>
        <p:spPr/>
        <p:txBody>
          <a:bodyPr/>
          <a:lstStyle/>
          <a:p>
            <a:r>
              <a:rPr lang="en-US" dirty="0"/>
              <a:t>Validating the accuracy of simulated annotations</a:t>
            </a:r>
          </a:p>
        </p:txBody>
      </p:sp>
      <p:pic>
        <p:nvPicPr>
          <p:cNvPr id="5" name="Picture 4">
            <a:extLst>
              <a:ext uri="{FF2B5EF4-FFF2-40B4-BE49-F238E27FC236}">
                <a16:creationId xmlns:a16="http://schemas.microsoft.com/office/drawing/2014/main" id="{3809AB59-86A6-B510-E760-DA8BB8B5163B}"/>
              </a:ext>
            </a:extLst>
          </p:cNvPr>
          <p:cNvPicPr>
            <a:picLocks noChangeAspect="1"/>
          </p:cNvPicPr>
          <p:nvPr/>
        </p:nvPicPr>
        <p:blipFill rotWithShape="1">
          <a:blip r:embed="rId3"/>
          <a:srcRect t="21550" r="57424"/>
          <a:stretch/>
        </p:blipFill>
        <p:spPr>
          <a:xfrm>
            <a:off x="1071154" y="1469252"/>
            <a:ext cx="4277747" cy="3315287"/>
          </a:xfrm>
          <a:prstGeom prst="rect">
            <a:avLst/>
          </a:prstGeom>
        </p:spPr>
      </p:pic>
      <p:pic>
        <p:nvPicPr>
          <p:cNvPr id="7" name="Picture 6">
            <a:extLst>
              <a:ext uri="{FF2B5EF4-FFF2-40B4-BE49-F238E27FC236}">
                <a16:creationId xmlns:a16="http://schemas.microsoft.com/office/drawing/2014/main" id="{DB10B625-283F-6426-D325-FE825B4B7EBC}"/>
              </a:ext>
            </a:extLst>
          </p:cNvPr>
          <p:cNvPicPr>
            <a:picLocks noChangeAspect="1"/>
          </p:cNvPicPr>
          <p:nvPr/>
        </p:nvPicPr>
        <p:blipFill>
          <a:blip r:embed="rId4"/>
          <a:stretch>
            <a:fillRect/>
          </a:stretch>
        </p:blipFill>
        <p:spPr>
          <a:xfrm>
            <a:off x="6678622" y="1846761"/>
            <a:ext cx="4545098" cy="3297032"/>
          </a:xfrm>
          <a:prstGeom prst="rect">
            <a:avLst/>
          </a:prstGeom>
        </p:spPr>
      </p:pic>
      <p:pic>
        <p:nvPicPr>
          <p:cNvPr id="8" name="Picture 7">
            <a:extLst>
              <a:ext uri="{FF2B5EF4-FFF2-40B4-BE49-F238E27FC236}">
                <a16:creationId xmlns:a16="http://schemas.microsoft.com/office/drawing/2014/main" id="{49A10E33-40B6-FAAB-BD83-D94385C958A3}"/>
              </a:ext>
            </a:extLst>
          </p:cNvPr>
          <p:cNvPicPr>
            <a:picLocks noChangeAspect="1"/>
          </p:cNvPicPr>
          <p:nvPr/>
        </p:nvPicPr>
        <p:blipFill rotWithShape="1">
          <a:blip r:embed="rId3"/>
          <a:srcRect b="79902"/>
          <a:stretch/>
        </p:blipFill>
        <p:spPr>
          <a:xfrm>
            <a:off x="335179" y="4722497"/>
            <a:ext cx="5404385" cy="456842"/>
          </a:xfrm>
          <a:prstGeom prst="rect">
            <a:avLst/>
          </a:prstGeom>
        </p:spPr>
      </p:pic>
      <p:sp>
        <p:nvSpPr>
          <p:cNvPr id="11" name="Content Placeholder 9">
            <a:extLst>
              <a:ext uri="{FF2B5EF4-FFF2-40B4-BE49-F238E27FC236}">
                <a16:creationId xmlns:a16="http://schemas.microsoft.com/office/drawing/2014/main" id="{3319FAC5-7B9C-42AC-B769-4FE0766F08F5}"/>
              </a:ext>
            </a:extLst>
          </p:cNvPr>
          <p:cNvSpPr>
            <a:spLocks noGrp="1"/>
          </p:cNvSpPr>
          <p:nvPr>
            <p:ph sz="quarter" idx="10"/>
          </p:nvPr>
        </p:nvSpPr>
        <p:spPr>
          <a:xfrm>
            <a:off x="584759" y="5453218"/>
            <a:ext cx="5413587" cy="456842"/>
          </a:xfrm>
        </p:spPr>
        <p:txBody>
          <a:bodyPr>
            <a:normAutofit/>
          </a:bodyPr>
          <a:lstStyle/>
          <a:p>
            <a:pPr algn="ctr"/>
            <a:r>
              <a:rPr lang="en-US" sz="1800" dirty="0"/>
              <a:t>Agreement near human inter-annotator levels</a:t>
            </a:r>
          </a:p>
        </p:txBody>
      </p:sp>
      <p:sp>
        <p:nvSpPr>
          <p:cNvPr id="12" name="Content Placeholder 9">
            <a:extLst>
              <a:ext uri="{FF2B5EF4-FFF2-40B4-BE49-F238E27FC236}">
                <a16:creationId xmlns:a16="http://schemas.microsoft.com/office/drawing/2014/main" id="{CB307DA5-8CFD-A0F9-224B-46880F0149E1}"/>
              </a:ext>
            </a:extLst>
          </p:cNvPr>
          <p:cNvSpPr txBox="1">
            <a:spLocks/>
          </p:cNvSpPr>
          <p:nvPr/>
        </p:nvSpPr>
        <p:spPr>
          <a:xfrm>
            <a:off x="6403609" y="5453218"/>
            <a:ext cx="5413587" cy="456842"/>
          </a:xfrm>
          <a:prstGeom prst="rect">
            <a:avLst/>
          </a:prstGeom>
        </p:spPr>
        <p:txBody>
          <a:bodyPr vert="horz" lIns="0" tIns="45720" rIns="0" bIns="45720" rtlCol="0">
            <a:normAutofit/>
          </a:bodyPr>
          <a:lstStyle>
            <a:lvl1pPr marL="457189" indent="-457189" algn="l" defTabSz="609585" rtl="0" eaLnBrk="0" fontAlgn="base" hangingPunct="0">
              <a:spcBef>
                <a:spcPct val="20000"/>
              </a:spcBef>
              <a:spcAft>
                <a:spcPct val="0"/>
              </a:spcAft>
              <a:buFont typeface="Arial" panose="020B0604020202020204" pitchFamily="34" charset="0"/>
              <a:defRPr sz="2133" kern="1200" cap="none" spc="27" baseline="0">
                <a:solidFill>
                  <a:schemeClr val="tx1"/>
                </a:solidFill>
                <a:latin typeface="+mn-lt"/>
                <a:ea typeface="ＭＳ Ｐゴシック" charset="0"/>
                <a:cs typeface="ＭＳ Ｐゴシック" charset="0"/>
              </a:defRPr>
            </a:lvl1pPr>
            <a:lvl2pPr marL="385224" indent="-385224" algn="l" defTabSz="609585" rtl="0" eaLnBrk="0" fontAlgn="base" hangingPunct="0">
              <a:spcBef>
                <a:spcPct val="20000"/>
              </a:spcBef>
              <a:spcAft>
                <a:spcPct val="0"/>
              </a:spcAft>
              <a:buClr>
                <a:schemeClr val="bg2"/>
              </a:buClr>
              <a:buFont typeface="Wingdings" pitchFamily="2" charset="2"/>
              <a:buChar char="§"/>
              <a:defRPr kern="1200">
                <a:solidFill>
                  <a:srgbClr val="595959"/>
                </a:solidFill>
                <a:latin typeface="+mn-lt"/>
                <a:ea typeface="ＭＳ Ｐゴシック" charset="0"/>
                <a:cs typeface="+mn-cs"/>
              </a:defRPr>
            </a:lvl2pPr>
            <a:lvl3pPr marL="759865" indent="-300559" algn="l" defTabSz="609585" rtl="0" eaLnBrk="0" fontAlgn="base" hangingPunct="0">
              <a:spcBef>
                <a:spcPct val="20000"/>
              </a:spcBef>
              <a:spcAft>
                <a:spcPct val="0"/>
              </a:spcAft>
              <a:buClr>
                <a:schemeClr val="bg2"/>
              </a:buClr>
              <a:buSzPct val="102000"/>
              <a:buFont typeface="Source Sans Pro" panose="020B0503030403020204" pitchFamily="34" charset="0"/>
              <a:buChar char="›"/>
              <a:defRPr kern="1200">
                <a:solidFill>
                  <a:srgbClr val="595959"/>
                </a:solidFill>
                <a:latin typeface="+mn-lt"/>
                <a:ea typeface="ＭＳ Ｐゴシック" charset="0"/>
                <a:cs typeface="+mn-cs"/>
              </a:defRPr>
            </a:lvl3pPr>
            <a:lvl4pPr marL="1219170" indent="-302676" algn="l" defTabSz="609585"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mn-lt"/>
                <a:ea typeface="ＭＳ Ｐゴシック" charset="0"/>
                <a:cs typeface="+mn-cs"/>
              </a:defRPr>
            </a:lvl4pPr>
            <a:lvl5pPr marL="1678475" indent="-302676" algn="l" defTabSz="609585" rtl="0" eaLnBrk="0" fontAlgn="base" hangingPunct="0">
              <a:spcBef>
                <a:spcPct val="20000"/>
              </a:spcBef>
              <a:spcAft>
                <a:spcPct val="0"/>
              </a:spcAft>
              <a:buClr>
                <a:schemeClr val="bg2"/>
              </a:buClr>
              <a:buFont typeface="Source Sans Pro" panose="020B0503030403020204" pitchFamily="34" charset="0"/>
              <a:buChar char="–"/>
              <a:defRPr kern="1200">
                <a:solidFill>
                  <a:srgbClr val="595959"/>
                </a:solidFill>
                <a:latin typeface="+mn-lt"/>
                <a:ea typeface="ＭＳ Ｐゴシック" charset="0"/>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a:r>
              <a:rPr lang="en-US" sz="1800" dirty="0"/>
              <a:t>Near-perfect rank correlation at the system level</a:t>
            </a:r>
          </a:p>
        </p:txBody>
      </p:sp>
      <p:sp>
        <p:nvSpPr>
          <p:cNvPr id="3" name="TextBox 2">
            <a:extLst>
              <a:ext uri="{FF2B5EF4-FFF2-40B4-BE49-F238E27FC236}">
                <a16:creationId xmlns:a16="http://schemas.microsoft.com/office/drawing/2014/main" id="{F378FD47-4E31-D32C-B2C6-507A3F029D32}"/>
              </a:ext>
            </a:extLst>
          </p:cNvPr>
          <p:cNvSpPr txBox="1"/>
          <p:nvPr/>
        </p:nvSpPr>
        <p:spPr>
          <a:xfrm>
            <a:off x="9422052" y="6550223"/>
            <a:ext cx="2805576" cy="307777"/>
          </a:xfrm>
          <a:prstGeom prst="rect">
            <a:avLst/>
          </a:prstGeom>
          <a:noFill/>
        </p:spPr>
        <p:txBody>
          <a:bodyPr wrap="none" rtlCol="0">
            <a:spAutoFit/>
          </a:bodyPr>
          <a:lstStyle/>
          <a:p>
            <a:r>
              <a:rPr lang="en-US" sz="1400" dirty="0"/>
              <a:t>[Dubois, Li, </a:t>
            </a:r>
            <a:r>
              <a:rPr lang="en-US" sz="1400" dirty="0" err="1"/>
              <a:t>Taori</a:t>
            </a:r>
            <a:r>
              <a:rPr lang="en-US" sz="1400" dirty="0"/>
              <a:t>, Zhang et al 2023]</a:t>
            </a:r>
          </a:p>
        </p:txBody>
      </p:sp>
    </p:spTree>
    <p:extLst>
      <p:ext uri="{BB962C8B-B14F-4D97-AF65-F5344CB8AC3E}">
        <p14:creationId xmlns:p14="http://schemas.microsoft.com/office/powerpoint/2010/main" val="210391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58FC52-5921-EA89-5A12-F7779AD8E0AE}"/>
              </a:ext>
            </a:extLst>
          </p:cNvPr>
          <p:cNvSpPr/>
          <p:nvPr/>
        </p:nvSpPr>
        <p:spPr>
          <a:xfrm>
            <a:off x="1149808" y="5885895"/>
            <a:ext cx="10506573"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DED15306-22BB-1DF6-E0E9-C538A1F30CF3}"/>
              </a:ext>
            </a:extLst>
          </p:cNvPr>
          <p:cNvSpPr>
            <a:spLocks noGrp="1"/>
          </p:cNvSpPr>
          <p:nvPr>
            <p:ph type="title"/>
          </p:nvPr>
        </p:nvSpPr>
        <p:spPr/>
        <p:txBody>
          <a:bodyPr/>
          <a:lstStyle/>
          <a:p>
            <a:r>
              <a:rPr lang="en-US" dirty="0"/>
              <a:t>High-performance, reference methods for RLHF</a:t>
            </a:r>
          </a:p>
        </p:txBody>
      </p:sp>
      <p:sp>
        <p:nvSpPr>
          <p:cNvPr id="3" name="Content Placeholder 2">
            <a:extLst>
              <a:ext uri="{FF2B5EF4-FFF2-40B4-BE49-F238E27FC236}">
                <a16:creationId xmlns:a16="http://schemas.microsoft.com/office/drawing/2014/main" id="{1A4D18A6-26AB-A081-9E5C-0DC4DA40B688}"/>
              </a:ext>
            </a:extLst>
          </p:cNvPr>
          <p:cNvSpPr>
            <a:spLocks noGrp="1"/>
          </p:cNvSpPr>
          <p:nvPr>
            <p:ph sz="quarter" idx="10"/>
          </p:nvPr>
        </p:nvSpPr>
        <p:spPr>
          <a:xfrm>
            <a:off x="1265035" y="5957458"/>
            <a:ext cx="10267951" cy="650699"/>
          </a:xfrm>
        </p:spPr>
        <p:txBody>
          <a:bodyPr/>
          <a:lstStyle/>
          <a:p>
            <a:r>
              <a:rPr lang="en-US" dirty="0"/>
              <a:t>Our findings replicate RLHF’s effectiveness, and these results hold outside the simulator</a:t>
            </a:r>
          </a:p>
        </p:txBody>
      </p:sp>
      <p:pic>
        <p:nvPicPr>
          <p:cNvPr id="5" name="Picture 4">
            <a:extLst>
              <a:ext uri="{FF2B5EF4-FFF2-40B4-BE49-F238E27FC236}">
                <a16:creationId xmlns:a16="http://schemas.microsoft.com/office/drawing/2014/main" id="{FA33DF5A-C635-4F31-9C58-5B9FE8F7C1C2}"/>
              </a:ext>
            </a:extLst>
          </p:cNvPr>
          <p:cNvPicPr>
            <a:picLocks noChangeAspect="1"/>
          </p:cNvPicPr>
          <p:nvPr/>
        </p:nvPicPr>
        <p:blipFill>
          <a:blip r:embed="rId3"/>
          <a:stretch>
            <a:fillRect/>
          </a:stretch>
        </p:blipFill>
        <p:spPr>
          <a:xfrm>
            <a:off x="1818935" y="1307911"/>
            <a:ext cx="9392114" cy="4471723"/>
          </a:xfrm>
          <a:prstGeom prst="rect">
            <a:avLst/>
          </a:prstGeom>
        </p:spPr>
      </p:pic>
      <p:sp>
        <p:nvSpPr>
          <p:cNvPr id="6" name="Rectangle 5">
            <a:extLst>
              <a:ext uri="{FF2B5EF4-FFF2-40B4-BE49-F238E27FC236}">
                <a16:creationId xmlns:a16="http://schemas.microsoft.com/office/drawing/2014/main" id="{7B8D0570-3AE1-0F9B-CFE7-DDD781090BA2}"/>
              </a:ext>
            </a:extLst>
          </p:cNvPr>
          <p:cNvSpPr/>
          <p:nvPr/>
        </p:nvSpPr>
        <p:spPr>
          <a:xfrm>
            <a:off x="8229600" y="1130087"/>
            <a:ext cx="3178206" cy="47558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BEE4A5-D465-9BA4-1DF7-5641F0020DC0}"/>
              </a:ext>
            </a:extLst>
          </p:cNvPr>
          <p:cNvSpPr txBox="1"/>
          <p:nvPr/>
        </p:nvSpPr>
        <p:spPr>
          <a:xfrm>
            <a:off x="9422052" y="6550223"/>
            <a:ext cx="2805576" cy="307777"/>
          </a:xfrm>
          <a:prstGeom prst="rect">
            <a:avLst/>
          </a:prstGeom>
          <a:noFill/>
        </p:spPr>
        <p:txBody>
          <a:bodyPr wrap="none" rtlCol="0">
            <a:spAutoFit/>
          </a:bodyPr>
          <a:lstStyle/>
          <a:p>
            <a:r>
              <a:rPr lang="en-US" sz="1400" dirty="0"/>
              <a:t>[Dubois, Li, </a:t>
            </a:r>
            <a:r>
              <a:rPr lang="en-US" sz="1400" dirty="0" err="1"/>
              <a:t>Taori</a:t>
            </a:r>
            <a:r>
              <a:rPr lang="en-US" sz="1400" dirty="0"/>
              <a:t>, Zhang et al 2023]</a:t>
            </a:r>
          </a:p>
        </p:txBody>
      </p:sp>
    </p:spTree>
    <p:extLst>
      <p:ext uri="{BB962C8B-B14F-4D97-AF65-F5344CB8AC3E}">
        <p14:creationId xmlns:p14="http://schemas.microsoft.com/office/powerpoint/2010/main" val="391207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58FC52-5921-EA89-5A12-F7779AD8E0AE}"/>
              </a:ext>
            </a:extLst>
          </p:cNvPr>
          <p:cNvSpPr/>
          <p:nvPr/>
        </p:nvSpPr>
        <p:spPr>
          <a:xfrm>
            <a:off x="1149808" y="5885895"/>
            <a:ext cx="10506573" cy="593989"/>
          </a:xfrm>
          <a:prstGeom prst="rect">
            <a:avLst/>
          </a:prstGeom>
          <a:solidFill>
            <a:srgbClr val="D9EFFF">
              <a:alpha val="54118"/>
            </a:srgb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dirty="0"/>
          </a:p>
        </p:txBody>
      </p:sp>
      <p:sp>
        <p:nvSpPr>
          <p:cNvPr id="2" name="Title 1">
            <a:extLst>
              <a:ext uri="{FF2B5EF4-FFF2-40B4-BE49-F238E27FC236}">
                <a16:creationId xmlns:a16="http://schemas.microsoft.com/office/drawing/2014/main" id="{DED15306-22BB-1DF6-E0E9-C538A1F30CF3}"/>
              </a:ext>
            </a:extLst>
          </p:cNvPr>
          <p:cNvSpPr>
            <a:spLocks noGrp="1"/>
          </p:cNvSpPr>
          <p:nvPr>
            <p:ph type="title"/>
          </p:nvPr>
        </p:nvSpPr>
        <p:spPr/>
        <p:txBody>
          <a:bodyPr/>
          <a:lstStyle/>
          <a:p>
            <a:r>
              <a:rPr lang="en-US" dirty="0"/>
              <a:t>High-performance, reference methods for RLHF</a:t>
            </a:r>
          </a:p>
        </p:txBody>
      </p:sp>
      <p:sp>
        <p:nvSpPr>
          <p:cNvPr id="3" name="Content Placeholder 2">
            <a:extLst>
              <a:ext uri="{FF2B5EF4-FFF2-40B4-BE49-F238E27FC236}">
                <a16:creationId xmlns:a16="http://schemas.microsoft.com/office/drawing/2014/main" id="{1A4D18A6-26AB-A081-9E5C-0DC4DA40B688}"/>
              </a:ext>
            </a:extLst>
          </p:cNvPr>
          <p:cNvSpPr>
            <a:spLocks noGrp="1"/>
          </p:cNvSpPr>
          <p:nvPr>
            <p:ph sz="quarter" idx="10"/>
          </p:nvPr>
        </p:nvSpPr>
        <p:spPr>
          <a:xfrm>
            <a:off x="1265035" y="5957458"/>
            <a:ext cx="10267951" cy="650699"/>
          </a:xfrm>
        </p:spPr>
        <p:txBody>
          <a:bodyPr/>
          <a:lstStyle/>
          <a:p>
            <a:r>
              <a:rPr lang="en-US" dirty="0"/>
              <a:t>Our findings replicate RLHF’s effectiveness, and these results hold outside the simulator</a:t>
            </a:r>
          </a:p>
        </p:txBody>
      </p:sp>
      <p:pic>
        <p:nvPicPr>
          <p:cNvPr id="5" name="Picture 4">
            <a:extLst>
              <a:ext uri="{FF2B5EF4-FFF2-40B4-BE49-F238E27FC236}">
                <a16:creationId xmlns:a16="http://schemas.microsoft.com/office/drawing/2014/main" id="{FA33DF5A-C635-4F31-9C58-5B9FE8F7C1C2}"/>
              </a:ext>
            </a:extLst>
          </p:cNvPr>
          <p:cNvPicPr>
            <a:picLocks noChangeAspect="1"/>
          </p:cNvPicPr>
          <p:nvPr/>
        </p:nvPicPr>
        <p:blipFill>
          <a:blip r:embed="rId3"/>
          <a:stretch>
            <a:fillRect/>
          </a:stretch>
        </p:blipFill>
        <p:spPr>
          <a:xfrm>
            <a:off x="1818935" y="1307911"/>
            <a:ext cx="9392114" cy="4471723"/>
          </a:xfrm>
          <a:prstGeom prst="rect">
            <a:avLst/>
          </a:prstGeom>
        </p:spPr>
      </p:pic>
      <p:sp>
        <p:nvSpPr>
          <p:cNvPr id="4" name="TextBox 3">
            <a:extLst>
              <a:ext uri="{FF2B5EF4-FFF2-40B4-BE49-F238E27FC236}">
                <a16:creationId xmlns:a16="http://schemas.microsoft.com/office/drawing/2014/main" id="{8FBEE4A5-D465-9BA4-1DF7-5641F0020DC0}"/>
              </a:ext>
            </a:extLst>
          </p:cNvPr>
          <p:cNvSpPr txBox="1"/>
          <p:nvPr/>
        </p:nvSpPr>
        <p:spPr>
          <a:xfrm>
            <a:off x="9422052" y="6550223"/>
            <a:ext cx="2805576" cy="307777"/>
          </a:xfrm>
          <a:prstGeom prst="rect">
            <a:avLst/>
          </a:prstGeom>
          <a:noFill/>
        </p:spPr>
        <p:txBody>
          <a:bodyPr wrap="none" rtlCol="0">
            <a:spAutoFit/>
          </a:bodyPr>
          <a:lstStyle/>
          <a:p>
            <a:r>
              <a:rPr lang="en-US" sz="1400" dirty="0"/>
              <a:t>[Dubois, Li, </a:t>
            </a:r>
            <a:r>
              <a:rPr lang="en-US" sz="1400" dirty="0" err="1"/>
              <a:t>Taori</a:t>
            </a:r>
            <a:r>
              <a:rPr lang="en-US" sz="1400" dirty="0"/>
              <a:t>, Zhang et al 2023]</a:t>
            </a:r>
          </a:p>
        </p:txBody>
      </p:sp>
    </p:spTree>
    <p:extLst>
      <p:ext uri="{BB962C8B-B14F-4D97-AF65-F5344CB8AC3E}">
        <p14:creationId xmlns:p14="http://schemas.microsoft.com/office/powerpoint/2010/main" val="387239716"/>
      </p:ext>
    </p:extLst>
  </p:cSld>
  <p:clrMapOvr>
    <a:masterClrMapping/>
  </p:clrMapOvr>
</p:sld>
</file>

<file path=ppt/theme/theme1.xml><?xml version="1.0" encoding="utf-8"?>
<a:theme xmlns:a="http://schemas.openxmlformats.org/drawingml/2006/main" name="1_Office Theme">
  <a:themeElements>
    <a:clrScheme name="Custom 6">
      <a:dk1>
        <a:srgbClr val="000000"/>
      </a:dk1>
      <a:lt1>
        <a:srgbClr val="FFFFFF"/>
      </a:lt1>
      <a:dk2>
        <a:srgbClr val="DAD7CB"/>
      </a:dk2>
      <a:lt2>
        <a:srgbClr val="008BEF"/>
      </a:lt2>
      <a:accent1>
        <a:srgbClr val="005390"/>
      </a:accent1>
      <a:accent2>
        <a:srgbClr val="00505C"/>
      </a:accent2>
      <a:accent3>
        <a:srgbClr val="53284F"/>
      </a:accent3>
      <a:accent4>
        <a:srgbClr val="175E54"/>
      </a:accent4>
      <a:accent5>
        <a:srgbClr val="4D4F53"/>
      </a:accent5>
      <a:accent6>
        <a:srgbClr val="D2C295"/>
      </a:accent6>
      <a:hlink>
        <a:srgbClr val="DB7A57"/>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_Template_TopBar">
  <a:themeElements>
    <a:clrScheme name="Custom 5">
      <a:dk1>
        <a:srgbClr val="000000"/>
      </a:dk1>
      <a:lt1>
        <a:srgbClr val="FFFFFF"/>
      </a:lt1>
      <a:dk2>
        <a:srgbClr val="DAD7CB"/>
      </a:dk2>
      <a:lt2>
        <a:srgbClr val="40AFFF"/>
      </a:lt2>
      <a:accent1>
        <a:srgbClr val="005390"/>
      </a:accent1>
      <a:accent2>
        <a:srgbClr val="00505C"/>
      </a:accent2>
      <a:accent3>
        <a:srgbClr val="53284F"/>
      </a:accent3>
      <a:accent4>
        <a:srgbClr val="175E54"/>
      </a:accent4>
      <a:accent5>
        <a:srgbClr val="4D4F53"/>
      </a:accent5>
      <a:accent6>
        <a:srgbClr val="D2C295"/>
      </a:accent6>
      <a:hlink>
        <a:srgbClr val="DB7A57"/>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ford-base" id="{06320E2D-250E-1748-8269-9C0213978A0F}" vid="{4687FDD6-541F-0C4E-8954-07493BD4E03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9314</TotalTime>
  <Words>2865</Words>
  <Application>Microsoft Office PowerPoint</Application>
  <PresentationFormat>Widescreen</PresentationFormat>
  <Paragraphs>185</Paragraphs>
  <Slides>19</Slides>
  <Notes>16</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Calibri Light</vt:lpstr>
      <vt:lpstr>Cambria Math</vt:lpstr>
      <vt:lpstr>Poppins</vt:lpstr>
      <vt:lpstr>Source Sans Pro</vt:lpstr>
      <vt:lpstr>Source Sans Pro Semibold</vt:lpstr>
      <vt:lpstr>Wingdings</vt:lpstr>
      <vt:lpstr>1_Office Theme</vt:lpstr>
      <vt:lpstr>SU_Template_TopBar</vt:lpstr>
      <vt:lpstr>Developing and studying  instruction-following models</vt:lpstr>
      <vt:lpstr>LLMs in the spotlight</vt:lpstr>
      <vt:lpstr>These models are increasingly closed off</vt:lpstr>
      <vt:lpstr>Closed models are hard to study and improve</vt:lpstr>
      <vt:lpstr>Reproducible  low-cost environments for LLM experiments</vt:lpstr>
      <vt:lpstr>Alpaca trio: low-cost experiments for instruction-following</vt:lpstr>
      <vt:lpstr>Validating the accuracy of simulated annotations</vt:lpstr>
      <vt:lpstr>High-performance, reference methods for RLHF</vt:lpstr>
      <vt:lpstr>High-performance, reference methods for RLHF</vt:lpstr>
      <vt:lpstr>AlpacaFarm highlights the complexity of instruction RLHF</vt:lpstr>
      <vt:lpstr>Beyond this work: LLM driven prototyping lowers the cost of R&amp;D</vt:lpstr>
      <vt:lpstr>Case study: watermarking LLMs</vt:lpstr>
      <vt:lpstr>Development of a distortion-free, robust watermark.</vt:lpstr>
      <vt:lpstr>Watermarks and open models</vt:lpstr>
      <vt:lpstr>Takeaways</vt:lpstr>
      <vt:lpstr>The first half – supervised data for instruction following.</vt:lpstr>
      <vt:lpstr>Limitation 1: Language  models are inconsistent</vt:lpstr>
      <vt:lpstr>Can GD consistency be improved?</vt:lpstr>
      <vt:lpstr>Results - consistency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Closer Look at the Calibration of Differentially Private Learners</dc:title>
  <dc:creator>Tastu Hashimoto (Aquent LLC)</dc:creator>
  <cp:lastModifiedBy>Tatsunori Hashimoto</cp:lastModifiedBy>
  <cp:revision>615</cp:revision>
  <dcterms:created xsi:type="dcterms:W3CDTF">2022-11-20T21:29:26Z</dcterms:created>
  <dcterms:modified xsi:type="dcterms:W3CDTF">2023-08-24T00:42:13Z</dcterms:modified>
</cp:coreProperties>
</file>